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61" r:id="rId6"/>
    <p:sldId id="264" r:id="rId7"/>
    <p:sldId id="262" r:id="rId8"/>
    <p:sldId id="263" r:id="rId9"/>
    <p:sldId id="265" r:id="rId10"/>
    <p:sldId id="266" r:id="rId11"/>
    <p:sldId id="267"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30"/>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8T23:28:56.681"/>
    </inkml:context>
    <inkml:brush xml:id="br0">
      <inkml:brushProperty name="width" value="0.05" units="cm"/>
      <inkml:brushProperty name="height" value="0.05" units="cm"/>
      <inkml:brushProperty name="color" value="#E71224"/>
    </inkml:brush>
  </inkml:definitions>
  <inkml:trace contextRef="#ctx0" brushRef="#br0">127 1610 24575,'-4'8'0,"-2"3"0,-1 0 0,-1 4 0,2 1 0,1-1 0,-2 0 0,-1 0 0,-2 4 0,0 2 0,1 3 0,1 2 0,0 2 0,3 0 0,0-1 0,-1 1 0,1-2 0,0 1 0,2 7 0,2-1 0,4 4 0,1-5 0,4-4 0,-1-9 0,-3-4 0,-2-4 0,-5 4 0,0 3 0,-1 8 0,1-1 0,5 2 0,3-2 0,8 1 0,10 2 0,18 3 0,4-1 0,16-2 0,-11-9 0,-5-5 0,-16-7 0,-15-3 0,-10-2 0,-3 2 0,5 2 0,8 5 0,15 4 0,11 0 0,2 4 0,6 2 0,-4 1 0,-2 0 0,-9-3 0,-13-9 0,-8-5 0,2-3 0,2-2 0,4-3 0,0-3 0,0 2 0,-1-2 0,2 4 0,5 0 0,-1 2 0,3 0 0,-5 0 0,-4 0 0,-4-2 0,-4-1 0,-2-3 0,-1 2 0,1-2 0,2 1 0,3-2 0,2 1 0,0-3 0,-3 1 0,0 0 0,1 0 0,3-2 0,2 0 0,2-2 0,-4 3 0,1-1 0,-5 3 0,3 1 0,1-1 0,5-1 0,8-3 0,1 0 0,7-5 0,-3-3 0,-2-2 0,-5-2 0,-6 2 0,-6 6 0,-1 3 0,-3 4 0,1 1 0,-1 2 0,-1-1 0,-1 1 0,5-4 0,1 1 0,3-1 0,0 2 0,0 3 0,-1 2 0,3 0 0,3 1 0,5-2 0,5 0 0,-5-1 0,-3-1 0,-6 0 0,-4-1 0,-1 1 0,-1 0 0,0-1 0,0 0 0,4-3 0,2-1 0,2-1 0,1 0 0,-3 3 0,-4 3 0,-2 2 0,-4 1 0,-1 0 0,1 0 0,1-2 0,0 2 0,5-3 0,3 2 0,9-2 0,3 1 0,6-4 0,-3 0 0,1-5 0,-2-4 0,-4-3 0,4-3 0,-7 1 0,-1 2 0,1 1 0,-2 0 0,0 1 0,-4 0 0,-5 5 0,-2 3 0,-4 3 0,0 2 0,-1 0 0,-1 0 0,-2 0 0,1 1 0,-2 0 0,1 1 0,1-1 0,2-3 0,2-3 0,2-4 0,2-2 0,1 1 0,0 1 0,0 3 0,-1 4 0,-3 3 0,0 1 0,-2-1 0,4 0 0,3 0 0,3 0 0,1 1 0,2 0 0,1 0 0,5-1 0,7 1 0,-1-1 0,-3 2 0,-6-2 0,-9 1 0,-4-1 0,-2-3 0,1-1 0,7-4 0,0 1 0,1 0 0,-4 2 0,-2 2 0,-3 1 0,0 0 0,1 0 0,1 1 0,3-3 0,-1 0 0,3-1 0,-1 1 0,1 1 0,-1 2 0,-3 0 0,-2 1 0,-3 0 0,-1 0 0,1-1 0,-1 2 0,4 0 0,0-2 0,5 2 0,2-3 0,2 0 0,0 0 0,-3-1 0,-1 1 0,-2 0 0,3-1 0,-4 0 0,0-1 0,-2 1 0,0 0 0,1 2 0,2-1 0,0 0 0,1 0 0,-2-1 0,-2 0 0,-2-1 0,-1 2 0,1-2 0,-2 2 0,1-1 0,-1-1 0,-1 1 0,1-3 0,1-1 0,6-2 0,-2-2 0,4-1 0,-4 1 0,-1-2 0,-3 2 0,-1-2 0,1 2 0,1-1 0,-1 3 0,1-1 0,-1-1 0,2 0 0,1-2 0,2 1 0,-3 2 0,1 0 0,-4 2 0,1 2 0,-3 0 0,1 3 0,-2 0 0,2 2 0,-3 1 0,3-2 0,-2-1 0,4-3 0,0-1 0,2-3 0,1 0 0,0-3 0,0-1 0,1-2 0,0-1 0,2-1 0,1-3 0,2 0 0,1-5 0,1 0 0,-3 3 0,1-3 0,-6 3 0,-1 0 0,-2 0 0,-3 4 0,-1 2 0,-2 1 0,-2 4 0,-1 0 0,0 5 0,-1 1 0,-1 3 0,0-2 0,0-1 0,0 0 0,0-1 0,1 1 0,1 0 0,-1-1 0,1 2 0,0-1 0,-1 0 0,1 0 0,-2 2 0,-1 0 0,-1 2 0,1 1 0,0 2 0,0-1 0,0 2 0,-1-2 0,0-1 0,0 0 0,1-2 0,0 3 0,-2-1 0,1 1 0,-2 1 0,0-2 0,-2-3 0,-1 0 0,-4-3 0,1 3 0,-3 0 0,0 1 0,-6 1 0,1 0 0,-1 0 0,3-1 0,-1-4 0,1-3 0,4-1 0,3 4 0,4 2 0,2 4 0,1 0 0,1 1 0,2 0 0,0 0 0,-1 0 0,-1-2 0,-3-1 0,-4-2 0,-5-2 0,-1 1 0,-6-2 0,4 2 0,3-1 0,4 2 0,6 2 0,1 1 0,-1 2 0,0 0 0,-2 1 0,-2 0 0,1-1 0,-1-1 0,2-1 0,-1-1 0,3 0 0,-1 1 0,3 2 0,-3-1 0,0 3 0,-3-3 0,-5 2 0,-9-1 0,0-1 0,-5 2 0,7 0 0,7 2 0,6 1 0,4 0 0,2 0 0,2 0 0,-6 0 0,-5 0 0,-11 0 0,-9 0 0,-8 0 0,4 0 0,1 0 0,14 1 0,7-1 0,7 2 0,2-2 0,1 1 0,-2 0 0,-2-1 0,-8 2 0,-7-1 0,-4 1 0,-2 2 0,7 1 0,5 3 0,3-1 0,0 0 0,3-3 0,0 2 0,3-2 0,-1 0 0,2-1 0,-2 0 0,-2 0 0,-3 0 0,-1 1 0,0-1 0,-2 2 0,3 0 0,0 1 0,2 1 0,2-3 0,3 2 0,3-4 0,1 0 0,1-1 0,-3 1 0,0 0 0,-2 0 0,0 0 0,1 0 0,2 1 0,-1-1 0,2 0 0,1 0 0,-2 0 0,0 0 0,0 2 0,-3 1 0,0 1 0,-2 2 0,-2 0 0,0 2 0,1-2 0,-4 4 0,0-2 0,-5 5 0,0 1 0,-2-1 0,3 0 0,3-1 0,3-2 0,2-1 0,2-3 0,0-2 0,2-2 0,-1-1 0,-2 2 0,-1 0 0,-2 3 0,-1 1 0,-1 2 0,1 1 0,1 0 0,1-2 0,0-1 0,2-5 0,3 1 0,1-3 0,0 1 0,0 0 0,-3 0 0,0 2 0,0-1 0,-3 4 0,3-1 0,-5 1 0,-2 1 0,1 1 0,-4 0 0,4 0 0,-6 1 0,1 0 0,-4-2 0,2 1 0,0-3 0,2 0 0,0-2 0,2 0 0,1 1 0,2-2 0,1 1 0,1-2 0,1 1 0,2 1 0,0-2 0,1 2 0,0-2 0,0 0 0,-1 1 0,-3 1 0,-2 5 0,-2 1 0,0 2 0,0 1 0,2-4 0,3-2 0,2-2 0,2-3 0,0-1 0,0 1 0,-2 1 0,-1-1 0,1 2 0,1-2 0,2-1 0,1 0 0,0-1 0,0 1 0,1-2 0,-2 2 0,2 0 0,-2 1 0,-4 0 0,-3 0 0,-7 3 0,-2-1 0,-5 2 0,3 0 0,2 2 0,5-1 0,5 0 0,2-1 0,2-2 0,0 2 0,1-1 0,-2 1 0,-1 2 0,0-1 0,-2 6 0,1-2 0,1 1 0,1-2 0,1-4 0,0 1 0,2-3 0,1 1 0,0-1 0,0 2 0,-1 0 0,0 1 0,0-3 0,3 0 0,0-3 0,1-2 0,-1 1 0,-2 0 0,-4 2 0,-3 1 0,-5 4 0,-2 2 0,-4 3 0,1-1 0,0-1 0,4-3 0,4-3 0,4-2 0,2 0 0,3-1 0,0-1 0,2 1 0,0 0 0,0-1 0,-2 1 0,-2-1 0,-1 2 0,-2 3 0,1-1 0,1 1 0,0 1 0,2-2 0,1-1 0,1 0 0,2-2 0,-1 0 0,0 0 0,-2 2 0,0 1 0,-4 2 0,-1 1 0,-2 0 0,-2 4 0,-1 0 0,-2 3 0,3 0 0,-4 0 0,5-2 0,-4-1 0,5-2 0,3-4 0,4-2 0,1-1 0,2-2 0,0 0 0,1-1 0,-1 0 0,-1 1 0,0 0 0,-2 0 0,-2 2 0,0-1 0,-1 0 0,2-1 0,-1 1 0,0 0 0,0 1 0,2-2 0,1 1 0,1 0 0,-2 0 0,-2 2 0,-1 0 0,-3-1 0,-2 0 0,-6 3 0,-3 2 0,0 0 0,3-1 0,4-2 0,5-3 0,3 0 0,3-2 0,2 0 0,-2 1 0,1-1 0,-3 2 0,0-1 0,-1 0 0,1 1 0,1 0 0,-1 0 0,2 0 0,-2-1 0,0 1 0,-2 0 0,1 0 0,-2-1 0,1-1 0,0 1 0,0 0 0,-1 1 0,-1 0 0,-6 1 0,-1 0 0,-3 1 0,4-1 0,2 0 0,5-1 0,-1-1 0,1 1 0,1 1 0,0 0 0,2-1 0,2 1 0,0-1 0,0-1 0,-1 0 0,-3 0 0,-1 1 0,-2 0 0,-3 1 0,-1 0 0,-2 3 0,2 0 0,2 0 0,3-1 0,4-3 0,3 0 0,0 0 0,0 0 0,-1 0 0,1 1 0,-1 0 0,1-1 0,-1 1 0,0 1 0,0-1 0,2 1 0,0-1 0,1-2 0,0 1 0,1 1 0,-1-1 0,1 0 0,-1 1 0,1 1 0,-2 2 0,2-1 0,-2 0 0,2-3 0,-2 1 0,1 1 0,-1-1 0,0 1 0,0-1 0,1-2 0,-1 1 0,-1 0 0,0 0 0,0 0 0,0-1 0,2 1 0,-2 1 0,-2-1 0,1 3 0,-2-1 0,2 0 0,1-2 0,0 0 0,1-1 0,0 0 0,0-1 0,0 2 0,0-1 0,0 1 0,0 0 0,1 1 0,-2 0 0,2-1 0,-1-2 0,0 0 0,1 1 0,-1-1 0,1 2 0,-2-1 0,-3 2 0,1 0 0,-1 2 0,1-2 0,2-2 0,3-1 0,-2-2 0,4 1 0,-4 14 0,6 10 0,-6-4 0,5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8T23:29:46.767"/>
    </inkml:context>
    <inkml:brush xml:id="br0">
      <inkml:brushProperty name="width" value="0.05" units="cm"/>
      <inkml:brushProperty name="height" value="0.05" units="cm"/>
      <inkml:brushProperty name="color" value="#E71224"/>
    </inkml:brush>
  </inkml:definitions>
  <inkml:trace contextRef="#ctx0" brushRef="#br0">389 1236 24575,'19'-5'0,"2"1"0,1-1 0,-2-1 0,-6 0 0,-1 1 0,-5-1 0,1 1 0,1 0 0,3 1 0,0-1 0,1 1 0,-1 0 0,1 0 0,0 0 0,0-1 0,-3 1 0,0-2 0,-3 2 0,2-2 0,1 1 0,2 0 0,-2 3 0,1 1 0,0 0 0,4 1 0,2-1 0,3 0 0,-1-1 0,0-1 0,-5-2 0,-1 0 0,-1-1 0,0 1 0,0 1 0,0 0 0,0 1 0,-1-1 0,2 0 0,0-1 0,0 0 0,4-3 0,0 1 0,4-5 0,0-3 0,0-1 0,-2 2 0,3 0 0,-2 3 0,6 0 0,3-1 0,0 3 0,-1-2 0,-2 1 0,-3-2 0,3-1 0,11-3 0,7 0 0,4 0 0,6-3 0,-6 3 0,0-3 0,-7 2 0,-5-4 0,-9 5 0,-1-3 0,-5 3 0,2-2 0,-1 0 0,0 1 0,-4 3 0,1 1 0,-3 2 0,0 0 0,2 1 0,-1-2 0,-1 2 0,-2-2 0,-2 2 0,-2-3 0,0 2 0,1-3 0,-1-2 0,3-3 0,2-3 0,5-1 0,1 0 0,1 5 0,-6 3 0,-3 2 0,-5 5 0,-2-1 0,0 2 0,0 0 0,-1 0 0,2 0 0,3-1 0,1 2 0,2 0 0,-2 1 0,-3 1 0,1 0 0,-1 0 0,3 0 0,2-1 0,4-1 0,1-2 0,5-2 0,-1-2 0,3 0 0,0 0 0,-2 2 0,-4 1 0,-4 1 0,-3 2 0,-2 0 0,-1 2 0,1 0 0,-2 0 0,4-2 0,-3 1 0,1-1 0,-1 0 0,-2 1 0,0 1 0,3 0 0,0-1 0,5-1 0,0-1 0,1 1 0,-3 1 0,1 0 0,-3-1 0,-1 0 0,0 0 0,-1 1 0,-2 1 0,1 2 0,-2 0 0,0-1 0,0 2 0,-1-3 0,2 3 0,1-2 0,0 1 0,0-1 0,1-2 0,0 1 0,-2 1 0,1 0 0,-2 1 0,0 0 0,3 0 0,2-2 0,1 2 0,0-2 0,-2 2 0,-2 0 0,-1 1 0,0 0 0,-2 1 0,1-1 0,-3 1 0,2-1 0,4 1 0,2 0 0,5 0 0,5 0 0,1 0 0,-1 0 0,-7 0 0,-6 0 0,-3 0 0,0 0 0,1 0 0,4 0 0,3 0 0,5 0 0,1 0 0,3 1 0,2 1 0,0-1 0,1 0 0,-4-1 0,-5 0 0,-4 0 0,-3 0 0,-5 0 0,0 0 0,-2 0 0,8 0 0,12 1 0,16-1 0,13 1 0,0-1 0,-5 0 0,-8 0 0,-10 0 0,-7 0 0,-7 0 0,-7 0 0,-4 0 0,2 1 0,1-1 0,3 1 0,2-1 0,2 0 0,-1 0 0,-1 0 0,-3 0 0,-3 0 0,-3 1 0,2 1 0,25 7 0,6 1 0,24 4 0,-8-2 0,-5-3 0,-14-2 0,-10-1 0,-13-3 0,-5-1 0,-5 1 0,0 0 0,0 2 0,0 0 0,2 3 0,0 1 0,2 0 0,-3-1 0,1 1 0,-2-1 0,1-1 0,-1 1 0,-1-3 0,0 0 0,-1 2 0,1 0 0,0 2 0,0 1 0,-2 3 0,1-3 0,-2 2 0,3-1 0,-2-2 0,2 0 0,-1-1 0,-1 0 0,-1 1 0,-1 1 0,-1 2 0,2 1 0,1-1 0,1-2 0,1-1 0,0-4 0,0 0 0,0-1 0,-2 0 0,2 1 0,-2 1 0,0 0 0,1 2 0,-1-1 0,-1 1 0,1-1 0,-2 3 0,0 1 0,-2 1 0,2 0 0,0-2 0,2 0 0,-3-1 0,0 2 0,-3 0 0,-2 4 0,-2 0 0,-1-1 0,-3 2 0,1-2 0,-3 4 0,1-2 0,2-1 0,2-2 0,0-2 0,1-1 0,-2 2 0,-2 1 0,-2 0 0,2-1 0,0-1 0,5-3 0,3 0 0,1-3 0,2 1 0,1-2 0,2-1 0,0 0 0,-1 0 0,0 1 0,-2 0 0,1 0 0,-4 2 0,2 0 0,-4 1 0,-1 2 0,-1-1 0,0 1 0,-2-1 0,-15 12 0,7-7 0,-9 8 0,13-9 0,5-3 0,1-1 0,2-2 0,1-2 0,1 0 0,0-2 0,-1 2 0,-4 1 0,-6 2 0,-6 3 0,1 2 0,-2 2 0,6-1 0,0-1 0,7-4 0,3-2 0,5-1 0,0-1 0,1 0 0,-1 0 0,-4 2 0,-7 5 0,-3-1 0,-13 7 0,0 2 0,-5 5 0,2 2 0,5-2 0,7-5 0,1 0 0,6-6 0,0 2 0,0-3 0,1 1 0,-2-2 0,-5 4 0,-2 0 0,-3 4 0,-4 3 0,-1 2 0,2-3 0,3 0 0,5-6 0,3-1 0,-2-2 0,3-1 0,-1-2 0,-2 2 0,-4 0 0,-3 2 0,-5 3 0,5-3 0,6-2 0,7-3 0,5-1 0,-2-1 0,0 0 0,-2 1 0,2 0 0,-5 3 0,-1-1 0,-4 1 0,0-1 0,3-3 0,5-2 0,3-1 0,5-1 0,2 0 0,2-1 0,1-1 0,0 0 0,-4 1 0,-5 1 0,-7 0 0,-7 3 0,5-2 0,1 1 0,5-1 0,2 0 0,2-2 0,3 0 0,2 0 0,2-1 0,-1 1 0,-1 0 0,-4 1 0,-6 1 0,-1-1 0,-2 1 0,6-1 0,2-1 0,2 0 0,2 0 0,0 0 0,-1-1 0,-5 4 0,-8 0 0,-6 2 0,-6 1 0,4 1 0,3 0 0,6 0 0,4-2 0,4 1 0,3-4 0,3 0 0,0 0 0,1-1 0,-1 2 0,-2 0 0,-2 0 0,-2 1 0,-6 3 0,0 1 0,-6 5 0,0 0 0,-2 1 0,5-2 0,-1 0 0,3-1 0,-3 0 0,1-2 0,3-1 0,1-2 0,2 0 0,1 0 0,0 1 0,2 1 0,0 1 0,3-2 0,1-1 0,1-4 0,1 1 0,-2-2 0,-5 3 0,-5 1 0,0 1 0,-3 1 0,4 0 0,-1 0 0,1 0 0,3 0 0,3-2 0,2-1 0,1-1 0,-4 2 0,-4 1 0,1-1 0,-4 0 0,2-2 0,-5 1 0,-4 0 0,-8 1 0,2-1 0,1 0 0,7-2 0,6 0 0,5-2 0,4 2 0,2-1 0,0 0 0,0 0 0,-1 0 0,-4 0 0,-5 2 0,-4-2 0,-6 1 0,0-1 0,-2 0 0,1 4 0,5-4 0,5 3 0,4-4 0,6 2 0,-1-3 0,4 1 0,-1 0 0,-2-1 0,-4 1 0,-5-1 0,-5 3 0,0-2 0,6 1 0,6-1 0,3-1 0,1-1 0,-3-1 0,0 1 0,0-1 0,1 2 0,1-2 0,-1 1 0,1 0 0,-1-1 0,3 2 0,-1-1 0,0 1 0,-5-1 0,-13-1 0,-12-4 0,-10-2 0,-4-3 0,8 2 0,3 2 0,17 2 0,6 3 0,11 1 0,0 0 0,-1-2 0,-9-3 0,-6-6 0,-7-2 0,1-1 0,3 3 0,7 3 0,5 1 0,5 3 0,4 2 0,1 0 0,0 1 0,1 0 0,-3-1 0,-1-3 0,-5 1 0,1 0 0,-1 2 0,6 1 0,2-1 0,1 1 0,0-1 0,0 1 0,0-1 0,1-1 0,0-3 0,0-3 0,0-1 0,0-1 0,-1 1 0,0 0 0,0 1 0,0 3 0,1 0 0,-1 2 0,1 0 0,-1 2 0,0 0 0,0 0 0,0 0 0,0 0 0,1 0 0,0-1 0,1 0 0,0-2 0,2 0 0,-3-2 0,1 2 0,-1 1 0,1 2 0,0-1 0,0 0 0,-1 0 0,0 1 0,-1-1 0,2 0 0,-2 0 0,1 0 0,-1 0 0,0 2 0,0 0 0,1-1 0,0-2 0,0-2 0,-1-1 0,1-2 0,-1 1 0,2-1 0,-1 2 0,1 0 0,0 1 0,-1 0 0,1 0 0,1 1 0,-1-1 0,0 2 0,-1 0 0,-1 0 0,2 2 0,-1-2 0,1 2 0,-1-1 0,1 1 0,-1-2 0,1 1 0,-1-3 0,0 0 0,0-1 0,0 1 0,-1 0 0,0 1 0,0 1 0,0 1 0,0 1 0,0 1 0,0 0 0,0 0 0,0 0 0,0-2 0,1-2 0,0 0 0,0-2 0,1 3 0,-2 0 0,1 2 0,-1 0 0,0 1 0,0-1 0,1 0 0,-1-1 0,1 0 0,-1 1 0,2 1 0,1-1 0,1-1 0,0 0 0,0 2 0,-2-2 0,-2 2 0,1 0 0,0 0 0,1 1 0,0-1 0,2-2 0,1 0 0,0 0 0,0 0 0,-2 2 0,1-1 0,-1 1 0,2-1 0,2-1 0,1 0 0,-2 0 0,0 1 0,-2 1 0,0 0 0,2 0 0,2-2 0,0-2 0,0 1 0,-2 0 0,-1 1 0,-2 1 0,-2 2 0,0 0 0,1 1 0,2-2 0,-1 0 0,2-2 0,-1 2 0,-1-1 0,0 2 0,-2-1 0,0 1 0,-1-1 0,2 2 0,-2-2 0,3 1 0,-1-1 0,2-1 0,0 0 0,-1 1 0,0-1 0,-2 1 0,2 0 0,-2 0 0,2 0 0,-1 0 0,1 0 0,-1 0 0,1-1 0,-1 2 0,-1-1 0,1 1 0,3-1 0,3 0 0,1 0 0,2-1 0,-5 1 0,-1-1 0,-2 3 0,2-1 0,-1 1 0,0 0 0,-1 0 0,-2-1 0,1 0 0,1-1 0,-1 0 0,0-1 0,1 0 0,1 0 0,-4 5 0,2 2 0,-1 3 0,5 3 0,-2-5 0,2 2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AFA38-88DE-3E40-9EC7-163040FA94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DFCA1E-1295-2643-8535-B3D1F23E6F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769E70-52D6-5541-AC73-7F1A5A7852EC}"/>
              </a:ext>
            </a:extLst>
          </p:cNvPr>
          <p:cNvSpPr>
            <a:spLocks noGrp="1"/>
          </p:cNvSpPr>
          <p:nvPr>
            <p:ph type="dt" sz="half" idx="10"/>
          </p:nvPr>
        </p:nvSpPr>
        <p:spPr/>
        <p:txBody>
          <a:bodyPr/>
          <a:lstStyle/>
          <a:p>
            <a:fld id="{D2C6E333-4A55-614F-A9DE-DD75EE4C678C}" type="datetimeFigureOut">
              <a:rPr lang="en-US" smtClean="0"/>
              <a:t>6/18/20</a:t>
            </a:fld>
            <a:endParaRPr lang="en-US"/>
          </a:p>
        </p:txBody>
      </p:sp>
      <p:sp>
        <p:nvSpPr>
          <p:cNvPr id="5" name="Footer Placeholder 4">
            <a:extLst>
              <a:ext uri="{FF2B5EF4-FFF2-40B4-BE49-F238E27FC236}">
                <a16:creationId xmlns:a16="http://schemas.microsoft.com/office/drawing/2014/main" id="{725F378E-55BA-AB4C-BC85-39182FDD39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F73188-BE9B-654D-8C5E-1B7FE4ECE846}"/>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3489134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FAF7F-62AB-1647-8B72-D3E8F9F8B1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B51EEE-E9CB-FE41-863B-DA36F5632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D9D002-3C02-2447-9026-EA5998F2629B}"/>
              </a:ext>
            </a:extLst>
          </p:cNvPr>
          <p:cNvSpPr>
            <a:spLocks noGrp="1"/>
          </p:cNvSpPr>
          <p:nvPr>
            <p:ph type="dt" sz="half" idx="10"/>
          </p:nvPr>
        </p:nvSpPr>
        <p:spPr/>
        <p:txBody>
          <a:bodyPr/>
          <a:lstStyle/>
          <a:p>
            <a:fld id="{D2C6E333-4A55-614F-A9DE-DD75EE4C678C}" type="datetimeFigureOut">
              <a:rPr lang="en-US" smtClean="0"/>
              <a:t>6/18/20</a:t>
            </a:fld>
            <a:endParaRPr lang="en-US"/>
          </a:p>
        </p:txBody>
      </p:sp>
      <p:sp>
        <p:nvSpPr>
          <p:cNvPr id="5" name="Footer Placeholder 4">
            <a:extLst>
              <a:ext uri="{FF2B5EF4-FFF2-40B4-BE49-F238E27FC236}">
                <a16:creationId xmlns:a16="http://schemas.microsoft.com/office/drawing/2014/main" id="{66DB4454-9BAB-A941-81BF-13C61C0DC9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F2FE66-B715-694C-A142-2100CABFA2B5}"/>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4152816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22D2C0-10E2-FD46-9EE5-53202785D4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63C1CC-3762-254F-A6EC-DDECEB6D74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71926C-4BB9-1B4B-BF1F-424107D4AF6D}"/>
              </a:ext>
            </a:extLst>
          </p:cNvPr>
          <p:cNvSpPr>
            <a:spLocks noGrp="1"/>
          </p:cNvSpPr>
          <p:nvPr>
            <p:ph type="dt" sz="half" idx="10"/>
          </p:nvPr>
        </p:nvSpPr>
        <p:spPr/>
        <p:txBody>
          <a:bodyPr/>
          <a:lstStyle/>
          <a:p>
            <a:fld id="{D2C6E333-4A55-614F-A9DE-DD75EE4C678C}" type="datetimeFigureOut">
              <a:rPr lang="en-US" smtClean="0"/>
              <a:t>6/18/20</a:t>
            </a:fld>
            <a:endParaRPr lang="en-US"/>
          </a:p>
        </p:txBody>
      </p:sp>
      <p:sp>
        <p:nvSpPr>
          <p:cNvPr id="5" name="Footer Placeholder 4">
            <a:extLst>
              <a:ext uri="{FF2B5EF4-FFF2-40B4-BE49-F238E27FC236}">
                <a16:creationId xmlns:a16="http://schemas.microsoft.com/office/drawing/2014/main" id="{EBDC2B28-D6BA-B64C-957F-7BAC5D5F9B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77D6C6-2189-B445-AEC8-52E8D00E238C}"/>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4173385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CC356-7500-DC4D-ACD3-E9C1FC630B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D5607E-D0F7-904A-B9DD-CB7F899E09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52B22C-2BDF-B945-8F66-7BD0B8EDF1A5}"/>
              </a:ext>
            </a:extLst>
          </p:cNvPr>
          <p:cNvSpPr>
            <a:spLocks noGrp="1"/>
          </p:cNvSpPr>
          <p:nvPr>
            <p:ph type="dt" sz="half" idx="10"/>
          </p:nvPr>
        </p:nvSpPr>
        <p:spPr/>
        <p:txBody>
          <a:bodyPr/>
          <a:lstStyle/>
          <a:p>
            <a:fld id="{D2C6E333-4A55-614F-A9DE-DD75EE4C678C}" type="datetimeFigureOut">
              <a:rPr lang="en-US" smtClean="0"/>
              <a:t>6/18/20</a:t>
            </a:fld>
            <a:endParaRPr lang="en-US"/>
          </a:p>
        </p:txBody>
      </p:sp>
      <p:sp>
        <p:nvSpPr>
          <p:cNvPr id="5" name="Footer Placeholder 4">
            <a:extLst>
              <a:ext uri="{FF2B5EF4-FFF2-40B4-BE49-F238E27FC236}">
                <a16:creationId xmlns:a16="http://schemas.microsoft.com/office/drawing/2014/main" id="{BCC2498F-E700-2042-886D-7F03D674FD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44C775-CA0B-FA4D-85EB-AEB0FA59D81F}"/>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2231864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4CD5D-54C1-804B-B6D1-C847B41211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B8D324-31AE-9A45-B29D-2AB8F8419F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537578-52A0-774F-A330-F5193C8078CC}"/>
              </a:ext>
            </a:extLst>
          </p:cNvPr>
          <p:cNvSpPr>
            <a:spLocks noGrp="1"/>
          </p:cNvSpPr>
          <p:nvPr>
            <p:ph type="dt" sz="half" idx="10"/>
          </p:nvPr>
        </p:nvSpPr>
        <p:spPr/>
        <p:txBody>
          <a:bodyPr/>
          <a:lstStyle/>
          <a:p>
            <a:fld id="{D2C6E333-4A55-614F-A9DE-DD75EE4C678C}" type="datetimeFigureOut">
              <a:rPr lang="en-US" smtClean="0"/>
              <a:t>6/18/20</a:t>
            </a:fld>
            <a:endParaRPr lang="en-US"/>
          </a:p>
        </p:txBody>
      </p:sp>
      <p:sp>
        <p:nvSpPr>
          <p:cNvPr id="5" name="Footer Placeholder 4">
            <a:extLst>
              <a:ext uri="{FF2B5EF4-FFF2-40B4-BE49-F238E27FC236}">
                <a16:creationId xmlns:a16="http://schemas.microsoft.com/office/drawing/2014/main" id="{E68BEAD5-E1E7-AF43-912B-0B4898D403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1CBE04-D605-7A46-8829-11869D02D251}"/>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3867806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C320-DB58-BD45-A8EB-4182A14E92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EA0EB6-5361-C349-8EDA-67E4735C7A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AAC9E4-C677-6947-A3ED-666E8DEA26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D3169B-187A-1B40-B1E7-CFD4DBBE6C52}"/>
              </a:ext>
            </a:extLst>
          </p:cNvPr>
          <p:cNvSpPr>
            <a:spLocks noGrp="1"/>
          </p:cNvSpPr>
          <p:nvPr>
            <p:ph type="dt" sz="half" idx="10"/>
          </p:nvPr>
        </p:nvSpPr>
        <p:spPr/>
        <p:txBody>
          <a:bodyPr/>
          <a:lstStyle/>
          <a:p>
            <a:fld id="{D2C6E333-4A55-614F-A9DE-DD75EE4C678C}" type="datetimeFigureOut">
              <a:rPr lang="en-US" smtClean="0"/>
              <a:t>6/18/20</a:t>
            </a:fld>
            <a:endParaRPr lang="en-US"/>
          </a:p>
        </p:txBody>
      </p:sp>
      <p:sp>
        <p:nvSpPr>
          <p:cNvPr id="6" name="Footer Placeholder 5">
            <a:extLst>
              <a:ext uri="{FF2B5EF4-FFF2-40B4-BE49-F238E27FC236}">
                <a16:creationId xmlns:a16="http://schemas.microsoft.com/office/drawing/2014/main" id="{2CD696D7-4F3F-CC4A-B5CE-4DA5C2BFD1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0A42C-C925-CF4E-902B-827DEB492119}"/>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1404452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9E11-515A-9744-B649-CC164DD984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6D37EB-8A12-8149-A60B-2345CF913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87E4B5-CED9-1A40-9BCE-15AD693F3E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E63096-C29D-E347-B6C0-34A56193D7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8ABEFA-6899-4543-BE27-2D460B0C50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E81354-4BA8-B04E-B772-B3543591B731}"/>
              </a:ext>
            </a:extLst>
          </p:cNvPr>
          <p:cNvSpPr>
            <a:spLocks noGrp="1"/>
          </p:cNvSpPr>
          <p:nvPr>
            <p:ph type="dt" sz="half" idx="10"/>
          </p:nvPr>
        </p:nvSpPr>
        <p:spPr/>
        <p:txBody>
          <a:bodyPr/>
          <a:lstStyle/>
          <a:p>
            <a:fld id="{D2C6E333-4A55-614F-A9DE-DD75EE4C678C}" type="datetimeFigureOut">
              <a:rPr lang="en-US" smtClean="0"/>
              <a:t>6/18/20</a:t>
            </a:fld>
            <a:endParaRPr lang="en-US"/>
          </a:p>
        </p:txBody>
      </p:sp>
      <p:sp>
        <p:nvSpPr>
          <p:cNvPr id="8" name="Footer Placeholder 7">
            <a:extLst>
              <a:ext uri="{FF2B5EF4-FFF2-40B4-BE49-F238E27FC236}">
                <a16:creationId xmlns:a16="http://schemas.microsoft.com/office/drawing/2014/main" id="{50E7AFEC-B036-E548-9D7A-6F1D6F3B83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DAFACD-6797-FB40-8903-9E26BB9B83E9}"/>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2963228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555E4-7E76-614F-B672-216915C4E1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9A5498-2FDD-434F-847C-39DC350D31C9}"/>
              </a:ext>
            </a:extLst>
          </p:cNvPr>
          <p:cNvSpPr>
            <a:spLocks noGrp="1"/>
          </p:cNvSpPr>
          <p:nvPr>
            <p:ph type="dt" sz="half" idx="10"/>
          </p:nvPr>
        </p:nvSpPr>
        <p:spPr/>
        <p:txBody>
          <a:bodyPr/>
          <a:lstStyle/>
          <a:p>
            <a:fld id="{D2C6E333-4A55-614F-A9DE-DD75EE4C678C}" type="datetimeFigureOut">
              <a:rPr lang="en-US" smtClean="0"/>
              <a:t>6/18/20</a:t>
            </a:fld>
            <a:endParaRPr lang="en-US"/>
          </a:p>
        </p:txBody>
      </p:sp>
      <p:sp>
        <p:nvSpPr>
          <p:cNvPr id="4" name="Footer Placeholder 3">
            <a:extLst>
              <a:ext uri="{FF2B5EF4-FFF2-40B4-BE49-F238E27FC236}">
                <a16:creationId xmlns:a16="http://schemas.microsoft.com/office/drawing/2014/main" id="{369E6A22-A234-8040-94BF-3AA6D90066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5F1F49-5296-4745-9517-1C1937E3159D}"/>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124453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299C22-7BC0-8B48-A3A4-8C3DA3DBFEDE}"/>
              </a:ext>
            </a:extLst>
          </p:cNvPr>
          <p:cNvSpPr>
            <a:spLocks noGrp="1"/>
          </p:cNvSpPr>
          <p:nvPr>
            <p:ph type="dt" sz="half" idx="10"/>
          </p:nvPr>
        </p:nvSpPr>
        <p:spPr/>
        <p:txBody>
          <a:bodyPr/>
          <a:lstStyle/>
          <a:p>
            <a:fld id="{D2C6E333-4A55-614F-A9DE-DD75EE4C678C}" type="datetimeFigureOut">
              <a:rPr lang="en-US" smtClean="0"/>
              <a:t>6/18/20</a:t>
            </a:fld>
            <a:endParaRPr lang="en-US"/>
          </a:p>
        </p:txBody>
      </p:sp>
      <p:sp>
        <p:nvSpPr>
          <p:cNvPr id="3" name="Footer Placeholder 2">
            <a:extLst>
              <a:ext uri="{FF2B5EF4-FFF2-40B4-BE49-F238E27FC236}">
                <a16:creationId xmlns:a16="http://schemas.microsoft.com/office/drawing/2014/main" id="{4B58C7F8-89C3-1D48-86A1-7E4F8BF380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CAD266-48FB-164F-B274-117830B95966}"/>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4213052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01CE-13E2-BC4B-ADE6-5948812121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04C2E8-563F-CB45-B2B3-405D1F9755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4028D2-5F92-BA40-9144-D4F6055C8E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130872-C365-3844-8617-1BEEE53CB137}"/>
              </a:ext>
            </a:extLst>
          </p:cNvPr>
          <p:cNvSpPr>
            <a:spLocks noGrp="1"/>
          </p:cNvSpPr>
          <p:nvPr>
            <p:ph type="dt" sz="half" idx="10"/>
          </p:nvPr>
        </p:nvSpPr>
        <p:spPr/>
        <p:txBody>
          <a:bodyPr/>
          <a:lstStyle/>
          <a:p>
            <a:fld id="{D2C6E333-4A55-614F-A9DE-DD75EE4C678C}" type="datetimeFigureOut">
              <a:rPr lang="en-US" smtClean="0"/>
              <a:t>6/18/20</a:t>
            </a:fld>
            <a:endParaRPr lang="en-US"/>
          </a:p>
        </p:txBody>
      </p:sp>
      <p:sp>
        <p:nvSpPr>
          <p:cNvPr id="6" name="Footer Placeholder 5">
            <a:extLst>
              <a:ext uri="{FF2B5EF4-FFF2-40B4-BE49-F238E27FC236}">
                <a16:creationId xmlns:a16="http://schemas.microsoft.com/office/drawing/2014/main" id="{6F07ECC1-7FC3-EE42-94F6-020ECDFC53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105F0C-CB87-7244-81BE-279EB9B249F2}"/>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3401112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F2D2A-9F75-1148-A0AE-D449D8777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8255B8-C7A1-EE41-B27B-BE493BA997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2FCD68-0FFB-D348-91DD-602DC3640C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8C8198-80B9-B94D-9A43-7E0A01ECF9D1}"/>
              </a:ext>
            </a:extLst>
          </p:cNvPr>
          <p:cNvSpPr>
            <a:spLocks noGrp="1"/>
          </p:cNvSpPr>
          <p:nvPr>
            <p:ph type="dt" sz="half" idx="10"/>
          </p:nvPr>
        </p:nvSpPr>
        <p:spPr/>
        <p:txBody>
          <a:bodyPr/>
          <a:lstStyle/>
          <a:p>
            <a:fld id="{D2C6E333-4A55-614F-A9DE-DD75EE4C678C}" type="datetimeFigureOut">
              <a:rPr lang="en-US" smtClean="0"/>
              <a:t>6/18/20</a:t>
            </a:fld>
            <a:endParaRPr lang="en-US"/>
          </a:p>
        </p:txBody>
      </p:sp>
      <p:sp>
        <p:nvSpPr>
          <p:cNvPr id="6" name="Footer Placeholder 5">
            <a:extLst>
              <a:ext uri="{FF2B5EF4-FFF2-40B4-BE49-F238E27FC236}">
                <a16:creationId xmlns:a16="http://schemas.microsoft.com/office/drawing/2014/main" id="{5D20C3B8-AE7A-DE49-B60D-461BB8E4BB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A9F478-3F52-5E4E-8572-09C5BB1B84F8}"/>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762092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4537A-35DC-4540-8B60-811B82E811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6579C5-0428-F44E-B2CA-BB0C43BC5A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8F5A6C-7A6A-C847-A413-6125B99A3F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C6E333-4A55-614F-A9DE-DD75EE4C678C}" type="datetimeFigureOut">
              <a:rPr lang="en-US" smtClean="0"/>
              <a:t>6/18/20</a:t>
            </a:fld>
            <a:endParaRPr lang="en-US"/>
          </a:p>
        </p:txBody>
      </p:sp>
      <p:sp>
        <p:nvSpPr>
          <p:cNvPr id="5" name="Footer Placeholder 4">
            <a:extLst>
              <a:ext uri="{FF2B5EF4-FFF2-40B4-BE49-F238E27FC236}">
                <a16:creationId xmlns:a16="http://schemas.microsoft.com/office/drawing/2014/main" id="{2307B5DE-D1BD-0946-9993-5D68D7556B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1C4F69-13D5-EF4C-ACBD-0677A634CE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8230E9-F0CE-F849-BE3C-B60EBB50A005}" type="slidenum">
              <a:rPr lang="en-US" smtClean="0"/>
              <a:t>‹#›</a:t>
            </a:fld>
            <a:endParaRPr lang="en-US"/>
          </a:p>
        </p:txBody>
      </p:sp>
    </p:spTree>
    <p:extLst>
      <p:ext uri="{BB962C8B-B14F-4D97-AF65-F5344CB8AC3E}">
        <p14:creationId xmlns:p14="http://schemas.microsoft.com/office/powerpoint/2010/main" val="1256132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tif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customXml" Target="../ink/ink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CDB8-80AA-D14B-83FC-8357DD64BD5C}"/>
              </a:ext>
            </a:extLst>
          </p:cNvPr>
          <p:cNvSpPr>
            <a:spLocks noGrp="1"/>
          </p:cNvSpPr>
          <p:nvPr>
            <p:ph type="ctrTitle"/>
          </p:nvPr>
        </p:nvSpPr>
        <p:spPr/>
        <p:txBody>
          <a:bodyPr/>
          <a:lstStyle/>
          <a:p>
            <a:r>
              <a:rPr lang="en-US" dirty="0"/>
              <a:t>Predictive Analysis of 20 Large Cap US Assets </a:t>
            </a:r>
          </a:p>
        </p:txBody>
      </p:sp>
      <p:sp>
        <p:nvSpPr>
          <p:cNvPr id="3" name="Subtitle 2">
            <a:extLst>
              <a:ext uri="{FF2B5EF4-FFF2-40B4-BE49-F238E27FC236}">
                <a16:creationId xmlns:a16="http://schemas.microsoft.com/office/drawing/2014/main" id="{4D049237-C954-814B-8B5E-B5ED4FF93A2E}"/>
              </a:ext>
            </a:extLst>
          </p:cNvPr>
          <p:cNvSpPr>
            <a:spLocks noGrp="1"/>
          </p:cNvSpPr>
          <p:nvPr>
            <p:ph type="subTitle" idx="1"/>
          </p:nvPr>
        </p:nvSpPr>
        <p:spPr/>
        <p:txBody>
          <a:bodyPr/>
          <a:lstStyle/>
          <a:p>
            <a:r>
              <a:rPr lang="en-US" dirty="0"/>
              <a:t>Proj1- Team#09 </a:t>
            </a:r>
          </a:p>
        </p:txBody>
      </p:sp>
    </p:spTree>
    <p:extLst>
      <p:ext uri="{BB962C8B-B14F-4D97-AF65-F5344CB8AC3E}">
        <p14:creationId xmlns:p14="http://schemas.microsoft.com/office/powerpoint/2010/main" val="2145183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3E013-A6ED-9C47-99A7-8731D6B609C0}"/>
              </a:ext>
            </a:extLst>
          </p:cNvPr>
          <p:cNvSpPr>
            <a:spLocks noGrp="1"/>
          </p:cNvSpPr>
          <p:nvPr>
            <p:ph type="title"/>
          </p:nvPr>
        </p:nvSpPr>
        <p:spPr>
          <a:xfrm>
            <a:off x="838200" y="-116449"/>
            <a:ext cx="10515600" cy="907560"/>
          </a:xfrm>
        </p:spPr>
        <p:txBody>
          <a:bodyPr>
            <a:normAutofit/>
          </a:bodyPr>
          <a:lstStyle/>
          <a:p>
            <a:r>
              <a:rPr lang="en-US" sz="2400" b="1" dirty="0"/>
              <a:t>Predict the future Price of 2 assets with relative high and low STD – CVX and PG</a:t>
            </a:r>
          </a:p>
        </p:txBody>
      </p:sp>
      <p:sp>
        <p:nvSpPr>
          <p:cNvPr id="3" name="Content Placeholder 2">
            <a:extLst>
              <a:ext uri="{FF2B5EF4-FFF2-40B4-BE49-F238E27FC236}">
                <a16:creationId xmlns:a16="http://schemas.microsoft.com/office/drawing/2014/main" id="{866BC438-487C-114A-874B-2E091C4E17A5}"/>
              </a:ext>
            </a:extLst>
          </p:cNvPr>
          <p:cNvSpPr>
            <a:spLocks noGrp="1"/>
          </p:cNvSpPr>
          <p:nvPr>
            <p:ph idx="1"/>
          </p:nvPr>
        </p:nvSpPr>
        <p:spPr>
          <a:xfrm>
            <a:off x="838199" y="791112"/>
            <a:ext cx="10740775" cy="5815172"/>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r>
              <a:rPr lang="en-US" sz="2000" dirty="0"/>
              <a:t>The actual closing price for CVX at the end of Jan 2020 is 104.37, while Feb is 90.93 </a:t>
            </a:r>
          </a:p>
          <a:p>
            <a:r>
              <a:rPr lang="en-US" sz="2000" dirty="0"/>
              <a:t>The STD of CVX price is 18.1 the Jan forecasted price is within +/- CVX std, while Feb is outside the std. This can be attributed to the price war between Russia and Saudi Arabia that send crude price tumbling to the negative. </a:t>
            </a:r>
          </a:p>
        </p:txBody>
      </p:sp>
      <p:pic>
        <p:nvPicPr>
          <p:cNvPr id="10" name="Picture 9">
            <a:extLst>
              <a:ext uri="{FF2B5EF4-FFF2-40B4-BE49-F238E27FC236}">
                <a16:creationId xmlns:a16="http://schemas.microsoft.com/office/drawing/2014/main" id="{90C188C3-1DB4-534B-9DF4-4BA23168561E}"/>
              </a:ext>
            </a:extLst>
          </p:cNvPr>
          <p:cNvPicPr>
            <a:picLocks noChangeAspect="1"/>
          </p:cNvPicPr>
          <p:nvPr/>
        </p:nvPicPr>
        <p:blipFill>
          <a:blip r:embed="rId2"/>
          <a:stretch>
            <a:fillRect/>
          </a:stretch>
        </p:blipFill>
        <p:spPr>
          <a:xfrm>
            <a:off x="476036" y="678094"/>
            <a:ext cx="5893942" cy="3657600"/>
          </a:xfrm>
          <a:prstGeom prst="rect">
            <a:avLst/>
          </a:prstGeom>
        </p:spPr>
      </p:pic>
      <p:pic>
        <p:nvPicPr>
          <p:cNvPr id="11" name="Picture 10">
            <a:extLst>
              <a:ext uri="{FF2B5EF4-FFF2-40B4-BE49-F238E27FC236}">
                <a16:creationId xmlns:a16="http://schemas.microsoft.com/office/drawing/2014/main" id="{9D3DED3C-E13B-D94E-A5D6-F4761F714195}"/>
              </a:ext>
            </a:extLst>
          </p:cNvPr>
          <p:cNvPicPr>
            <a:picLocks noChangeAspect="1"/>
          </p:cNvPicPr>
          <p:nvPr/>
        </p:nvPicPr>
        <p:blipFill>
          <a:blip r:embed="rId3"/>
          <a:stretch>
            <a:fillRect/>
          </a:stretch>
        </p:blipFill>
        <p:spPr>
          <a:xfrm>
            <a:off x="5959225" y="1139004"/>
            <a:ext cx="5619750" cy="1994613"/>
          </a:xfrm>
          <a:prstGeom prst="rect">
            <a:avLst/>
          </a:prstGeom>
        </p:spPr>
      </p:pic>
    </p:spTree>
    <p:extLst>
      <p:ext uri="{BB962C8B-B14F-4D97-AF65-F5344CB8AC3E}">
        <p14:creationId xmlns:p14="http://schemas.microsoft.com/office/powerpoint/2010/main" val="4193814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F4A97-91BC-C041-973D-18C7349FC943}"/>
              </a:ext>
            </a:extLst>
          </p:cNvPr>
          <p:cNvSpPr>
            <a:spLocks noGrp="1"/>
          </p:cNvSpPr>
          <p:nvPr>
            <p:ph type="title"/>
          </p:nvPr>
        </p:nvSpPr>
        <p:spPr>
          <a:xfrm>
            <a:off x="838200" y="365126"/>
            <a:ext cx="10515600" cy="315912"/>
          </a:xfrm>
        </p:spPr>
        <p:txBody>
          <a:bodyPr>
            <a:normAutofit fontScale="90000"/>
          </a:bodyPr>
          <a:lstStyle/>
          <a:p>
            <a:r>
              <a:rPr lang="en-US" sz="2400" b="1" dirty="0"/>
              <a:t>Predict the future Price of 2 assets with relative high and low STD – CVX and PG</a:t>
            </a:r>
            <a:endParaRPr lang="en-US" sz="2400" dirty="0"/>
          </a:p>
        </p:txBody>
      </p:sp>
      <p:sp>
        <p:nvSpPr>
          <p:cNvPr id="6" name="Content Placeholder 5">
            <a:extLst>
              <a:ext uri="{FF2B5EF4-FFF2-40B4-BE49-F238E27FC236}">
                <a16:creationId xmlns:a16="http://schemas.microsoft.com/office/drawing/2014/main" id="{65459BF0-1114-FA4C-9EB7-B4B4BE7D96E2}"/>
              </a:ext>
            </a:extLst>
          </p:cNvPr>
          <p:cNvSpPr>
            <a:spLocks noGrp="1"/>
          </p:cNvSpPr>
          <p:nvPr>
            <p:ph idx="1"/>
          </p:nvPr>
        </p:nvSpPr>
        <p:spPr>
          <a:xfrm>
            <a:off x="838200" y="945222"/>
            <a:ext cx="10515600" cy="5231741"/>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r>
              <a:rPr lang="en-US" sz="2000" dirty="0"/>
              <a:t>The actual closing price for PG at the end of Jan 2020 is 123.06, while Feb is 112.48</a:t>
            </a:r>
          </a:p>
          <a:p>
            <a:r>
              <a:rPr lang="en-US" sz="2000" dirty="0"/>
              <a:t> The STD of PG price is 18.83…the Jan forecasted price is outside +/- PG std, while Feb is within the std. This can be attributed to the “Jan effect” when companies announce their annual returns. </a:t>
            </a:r>
          </a:p>
          <a:p>
            <a:endParaRPr lang="en-US" dirty="0"/>
          </a:p>
          <a:p>
            <a:endParaRPr lang="en-US" dirty="0"/>
          </a:p>
        </p:txBody>
      </p:sp>
      <p:pic>
        <p:nvPicPr>
          <p:cNvPr id="7" name="Content Placeholder 3">
            <a:extLst>
              <a:ext uri="{FF2B5EF4-FFF2-40B4-BE49-F238E27FC236}">
                <a16:creationId xmlns:a16="http://schemas.microsoft.com/office/drawing/2014/main" id="{41730209-3F17-7E46-A803-82776E7F4C7D}"/>
              </a:ext>
            </a:extLst>
          </p:cNvPr>
          <p:cNvPicPr>
            <a:picLocks noChangeAspect="1"/>
          </p:cNvPicPr>
          <p:nvPr/>
        </p:nvPicPr>
        <p:blipFill>
          <a:blip r:embed="rId2"/>
          <a:stretch>
            <a:fillRect/>
          </a:stretch>
        </p:blipFill>
        <p:spPr>
          <a:xfrm>
            <a:off x="198634" y="681037"/>
            <a:ext cx="5678184" cy="3657600"/>
          </a:xfrm>
          <a:prstGeom prst="rect">
            <a:avLst/>
          </a:prstGeom>
        </p:spPr>
      </p:pic>
      <p:pic>
        <p:nvPicPr>
          <p:cNvPr id="8" name="Picture 7">
            <a:extLst>
              <a:ext uri="{FF2B5EF4-FFF2-40B4-BE49-F238E27FC236}">
                <a16:creationId xmlns:a16="http://schemas.microsoft.com/office/drawing/2014/main" id="{0AA538DA-396A-C142-A22D-5BB529DAE646}"/>
              </a:ext>
            </a:extLst>
          </p:cNvPr>
          <p:cNvPicPr>
            <a:picLocks noChangeAspect="1"/>
          </p:cNvPicPr>
          <p:nvPr/>
        </p:nvPicPr>
        <p:blipFill>
          <a:blip r:embed="rId3"/>
          <a:stretch>
            <a:fillRect/>
          </a:stretch>
        </p:blipFill>
        <p:spPr>
          <a:xfrm>
            <a:off x="5876818" y="1136721"/>
            <a:ext cx="5923908" cy="1955800"/>
          </a:xfrm>
          <a:prstGeom prst="rect">
            <a:avLst/>
          </a:prstGeom>
        </p:spPr>
      </p:pic>
    </p:spTree>
    <p:extLst>
      <p:ext uri="{BB962C8B-B14F-4D97-AF65-F5344CB8AC3E}">
        <p14:creationId xmlns:p14="http://schemas.microsoft.com/office/powerpoint/2010/main" val="3810811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EF63-5EA2-4B42-B846-53D4341777AB}"/>
              </a:ext>
            </a:extLst>
          </p:cNvPr>
          <p:cNvSpPr>
            <a:spLocks noGrp="1"/>
          </p:cNvSpPr>
          <p:nvPr>
            <p:ph type="title"/>
          </p:nvPr>
        </p:nvSpPr>
        <p:spPr/>
        <p:txBody>
          <a:bodyPr/>
          <a:lstStyle/>
          <a:p>
            <a:r>
              <a:rPr lang="en-US" dirty="0"/>
              <a:t>Integrity of Data of the 2 Assets </a:t>
            </a:r>
          </a:p>
        </p:txBody>
      </p:sp>
      <p:sp>
        <p:nvSpPr>
          <p:cNvPr id="6" name="Content Placeholder 5">
            <a:extLst>
              <a:ext uri="{FF2B5EF4-FFF2-40B4-BE49-F238E27FC236}">
                <a16:creationId xmlns:a16="http://schemas.microsoft.com/office/drawing/2014/main" id="{6DEA3C7F-4EA8-5249-BB6B-09DE0AD89996}"/>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The box plot lend some credence to the Jan 2020 price of PG with all prices &gt;120 as outliers </a:t>
            </a:r>
          </a:p>
          <a:p>
            <a:endParaRPr lang="en-US" dirty="0"/>
          </a:p>
        </p:txBody>
      </p:sp>
      <p:pic>
        <p:nvPicPr>
          <p:cNvPr id="8" name="Picture 7">
            <a:extLst>
              <a:ext uri="{FF2B5EF4-FFF2-40B4-BE49-F238E27FC236}">
                <a16:creationId xmlns:a16="http://schemas.microsoft.com/office/drawing/2014/main" id="{0EE11400-15C0-5941-B70D-E0A18E7CAC7D}"/>
              </a:ext>
            </a:extLst>
          </p:cNvPr>
          <p:cNvPicPr>
            <a:picLocks noChangeAspect="1"/>
          </p:cNvPicPr>
          <p:nvPr/>
        </p:nvPicPr>
        <p:blipFill>
          <a:blip r:embed="rId2"/>
          <a:stretch>
            <a:fillRect/>
          </a:stretch>
        </p:blipFill>
        <p:spPr>
          <a:xfrm>
            <a:off x="609600" y="1312524"/>
            <a:ext cx="5486400" cy="3657600"/>
          </a:xfrm>
          <a:prstGeom prst="rect">
            <a:avLst/>
          </a:prstGeom>
        </p:spPr>
      </p:pic>
    </p:spTree>
    <p:extLst>
      <p:ext uri="{BB962C8B-B14F-4D97-AF65-F5344CB8AC3E}">
        <p14:creationId xmlns:p14="http://schemas.microsoft.com/office/powerpoint/2010/main" val="3589719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13D4C-2D85-A14B-9111-9F925E7C7539}"/>
              </a:ext>
            </a:extLst>
          </p:cNvPr>
          <p:cNvSpPr>
            <a:spLocks noGrp="1"/>
          </p:cNvSpPr>
          <p:nvPr>
            <p:ph type="title"/>
          </p:nvPr>
        </p:nvSpPr>
        <p:spPr/>
        <p:txBody>
          <a:bodyPr/>
          <a:lstStyle/>
          <a:p>
            <a:r>
              <a:rPr lang="en-US" dirty="0"/>
              <a:t>Conclusions ---</a:t>
            </a:r>
            <a:r>
              <a:rPr lang="en-US" i="1" dirty="0">
                <a:solidFill>
                  <a:srgbClr val="FF0000"/>
                </a:solidFill>
              </a:rPr>
              <a:t>WIP</a:t>
            </a:r>
          </a:p>
        </p:txBody>
      </p:sp>
      <p:sp>
        <p:nvSpPr>
          <p:cNvPr id="3" name="Content Placeholder 2">
            <a:extLst>
              <a:ext uri="{FF2B5EF4-FFF2-40B4-BE49-F238E27FC236}">
                <a16:creationId xmlns:a16="http://schemas.microsoft.com/office/drawing/2014/main" id="{96ADAF84-95EE-AE48-B1AD-CDBAC9A6E2B1}"/>
              </a:ext>
            </a:extLst>
          </p:cNvPr>
          <p:cNvSpPr>
            <a:spLocks noGrp="1"/>
          </p:cNvSpPr>
          <p:nvPr>
            <p:ph idx="1"/>
          </p:nvPr>
        </p:nvSpPr>
        <p:spPr>
          <a:xfrm>
            <a:off x="838200" y="1530849"/>
            <a:ext cx="10515600" cy="4646114"/>
          </a:xfrm>
        </p:spPr>
        <p:txBody>
          <a:bodyPr/>
          <a:lstStyle/>
          <a:p>
            <a:r>
              <a:rPr lang="en-US" dirty="0"/>
              <a:t>Stock prices are Time Series</a:t>
            </a:r>
          </a:p>
          <a:p>
            <a:r>
              <a:rPr lang="en-US" dirty="0"/>
              <a:t>Day trading is speculative and risky</a:t>
            </a:r>
          </a:p>
          <a:p>
            <a:r>
              <a:rPr lang="en-US" dirty="0"/>
              <a:t>The sure way to make good returns on your investment is long term holding “buy and hold” </a:t>
            </a:r>
          </a:p>
          <a:p>
            <a:r>
              <a:rPr lang="en-US" dirty="0"/>
              <a:t>Make your portfolio selections with a mix of lowly correlated assets </a:t>
            </a:r>
          </a:p>
          <a:p>
            <a:r>
              <a:rPr lang="en-US" dirty="0"/>
              <a:t>Regression analysis may be able to tell the future trend of an asset price because prices are time series …however, there are other variables other than time that determines the future price of an asset</a:t>
            </a:r>
          </a:p>
        </p:txBody>
      </p:sp>
    </p:spTree>
    <p:extLst>
      <p:ext uri="{BB962C8B-B14F-4D97-AF65-F5344CB8AC3E}">
        <p14:creationId xmlns:p14="http://schemas.microsoft.com/office/powerpoint/2010/main" val="1089858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F8324-5895-0248-998A-DB280A1B5844}"/>
              </a:ext>
            </a:extLst>
          </p:cNvPr>
          <p:cNvSpPr>
            <a:spLocks noGrp="1"/>
          </p:cNvSpPr>
          <p:nvPr>
            <p:ph type="title"/>
          </p:nvPr>
        </p:nvSpPr>
        <p:spPr/>
        <p:txBody>
          <a:bodyPr/>
          <a:lstStyle/>
          <a:p>
            <a:r>
              <a:rPr lang="en-US" dirty="0"/>
              <a:t>Objective &amp; Scope</a:t>
            </a:r>
          </a:p>
        </p:txBody>
      </p:sp>
      <p:sp>
        <p:nvSpPr>
          <p:cNvPr id="3" name="Content Placeholder 2">
            <a:extLst>
              <a:ext uri="{FF2B5EF4-FFF2-40B4-BE49-F238E27FC236}">
                <a16:creationId xmlns:a16="http://schemas.microsoft.com/office/drawing/2014/main" id="{84C75F8A-1EA1-AE40-83D9-721D2AA492DB}"/>
              </a:ext>
            </a:extLst>
          </p:cNvPr>
          <p:cNvSpPr>
            <a:spLocks noGrp="1"/>
          </p:cNvSpPr>
          <p:nvPr>
            <p:ph idx="1"/>
          </p:nvPr>
        </p:nvSpPr>
        <p:spPr>
          <a:xfrm>
            <a:off x="910119" y="1445481"/>
            <a:ext cx="10515600" cy="4351338"/>
          </a:xfrm>
        </p:spPr>
        <p:txBody>
          <a:bodyPr>
            <a:normAutofit/>
          </a:bodyPr>
          <a:lstStyle/>
          <a:p>
            <a:pPr marL="0" indent="0">
              <a:buNone/>
            </a:pPr>
            <a:r>
              <a:rPr lang="en-US" sz="3000" dirty="0"/>
              <a:t>Objective: To analyze the performance of 20 large-cap US companies that are leaders in their respective industry sector over a period of 10 years (2010 to 2019) alongside the S&amp;P 500.  </a:t>
            </a:r>
            <a:endParaRPr lang="en-US" sz="1900" dirty="0"/>
          </a:p>
          <a:p>
            <a:pPr marL="0" indent="0">
              <a:buNone/>
            </a:pPr>
            <a:r>
              <a:rPr lang="en-US" dirty="0"/>
              <a:t>Scope:</a:t>
            </a:r>
          </a:p>
          <a:p>
            <a:r>
              <a:rPr lang="en-US" dirty="0"/>
              <a:t>Determine relative performance of asset returns over the 10 years period</a:t>
            </a:r>
          </a:p>
          <a:p>
            <a:r>
              <a:rPr lang="en-US" dirty="0"/>
              <a:t>Determine relative volatility or riskiness of the assets</a:t>
            </a:r>
          </a:p>
          <a:p>
            <a:r>
              <a:rPr lang="en-US" dirty="0"/>
              <a:t>Determine correlation among the assets and the S&amp;P 500</a:t>
            </a:r>
          </a:p>
          <a:p>
            <a:r>
              <a:rPr lang="en-US" dirty="0"/>
              <a:t>Forecast expected price/return of a low risk asset and a high risk asset </a:t>
            </a:r>
          </a:p>
          <a:p>
            <a:endParaRPr lang="en-US" dirty="0"/>
          </a:p>
        </p:txBody>
      </p:sp>
    </p:spTree>
    <p:extLst>
      <p:ext uri="{BB962C8B-B14F-4D97-AF65-F5344CB8AC3E}">
        <p14:creationId xmlns:p14="http://schemas.microsoft.com/office/powerpoint/2010/main" val="108556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DC1CE-3FEE-7D42-BE6C-34F248297735}"/>
              </a:ext>
            </a:extLst>
          </p:cNvPr>
          <p:cNvSpPr>
            <a:spLocks noGrp="1"/>
          </p:cNvSpPr>
          <p:nvPr>
            <p:ph type="title"/>
          </p:nvPr>
        </p:nvSpPr>
        <p:spPr>
          <a:xfrm>
            <a:off x="838200" y="365126"/>
            <a:ext cx="10489058" cy="1161176"/>
          </a:xfrm>
        </p:spPr>
        <p:txBody>
          <a:bodyPr/>
          <a:lstStyle/>
          <a:p>
            <a:r>
              <a:rPr lang="en-US" dirty="0"/>
              <a:t>Assets Included in the Analysis:</a:t>
            </a:r>
            <a:br>
              <a:rPr lang="en-US" dirty="0"/>
            </a:br>
            <a:r>
              <a:rPr lang="en-US" sz="1600" b="1" dirty="0"/>
              <a:t>S&amp;P500 (^GSPC)</a:t>
            </a:r>
            <a:endParaRPr lang="en-US" b="1" dirty="0"/>
          </a:p>
        </p:txBody>
      </p:sp>
      <p:graphicFrame>
        <p:nvGraphicFramePr>
          <p:cNvPr id="4" name="Content Placeholder 3">
            <a:extLst>
              <a:ext uri="{FF2B5EF4-FFF2-40B4-BE49-F238E27FC236}">
                <a16:creationId xmlns:a16="http://schemas.microsoft.com/office/drawing/2014/main" id="{CC0A5FD3-10CF-BA4E-BD65-DF7239ED060C}"/>
              </a:ext>
            </a:extLst>
          </p:cNvPr>
          <p:cNvGraphicFramePr>
            <a:graphicFrameLocks noGrp="1"/>
          </p:cNvGraphicFramePr>
          <p:nvPr>
            <p:ph idx="1"/>
            <p:extLst>
              <p:ext uri="{D42A27DB-BD31-4B8C-83A1-F6EECF244321}">
                <p14:modId xmlns:p14="http://schemas.microsoft.com/office/powerpoint/2010/main" val="3123248655"/>
              </p:ext>
            </p:extLst>
          </p:nvPr>
        </p:nvGraphicFramePr>
        <p:xfrm>
          <a:off x="864742" y="1526301"/>
          <a:ext cx="10515600" cy="407924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4158976773"/>
                    </a:ext>
                  </a:extLst>
                </a:gridCol>
                <a:gridCol w="3505200">
                  <a:extLst>
                    <a:ext uri="{9D8B030D-6E8A-4147-A177-3AD203B41FA5}">
                      <a16:colId xmlns:a16="http://schemas.microsoft.com/office/drawing/2014/main" val="2406677304"/>
                    </a:ext>
                  </a:extLst>
                </a:gridCol>
                <a:gridCol w="3505200">
                  <a:extLst>
                    <a:ext uri="{9D8B030D-6E8A-4147-A177-3AD203B41FA5}">
                      <a16:colId xmlns:a16="http://schemas.microsoft.com/office/drawing/2014/main" val="1177051047"/>
                    </a:ext>
                  </a:extLst>
                </a:gridCol>
              </a:tblGrid>
              <a:tr h="370840">
                <a:tc>
                  <a:txBody>
                    <a:bodyPr/>
                    <a:lstStyle/>
                    <a:p>
                      <a:r>
                        <a:rPr lang="en-US" dirty="0"/>
                        <a:t>Industry</a:t>
                      </a:r>
                    </a:p>
                  </a:txBody>
                  <a:tcPr/>
                </a:tc>
                <a:tc>
                  <a:txBody>
                    <a:bodyPr/>
                    <a:lstStyle/>
                    <a:p>
                      <a:r>
                        <a:rPr lang="en-US" dirty="0"/>
                        <a:t>Asset 1 (Ticker Symbol)</a:t>
                      </a:r>
                    </a:p>
                  </a:txBody>
                  <a:tcPr/>
                </a:tc>
                <a:tc>
                  <a:txBody>
                    <a:bodyPr/>
                    <a:lstStyle/>
                    <a:p>
                      <a:r>
                        <a:rPr lang="en-US" dirty="0"/>
                        <a:t>Asset 2 (Ticker Symbol)</a:t>
                      </a:r>
                    </a:p>
                  </a:txBody>
                  <a:tcPr/>
                </a:tc>
                <a:extLst>
                  <a:ext uri="{0D108BD9-81ED-4DB2-BD59-A6C34878D82A}">
                    <a16:rowId xmlns:a16="http://schemas.microsoft.com/office/drawing/2014/main" val="11858865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Banks</a:t>
                      </a:r>
                    </a:p>
                  </a:txBody>
                  <a:tcPr/>
                </a:tc>
                <a:tc>
                  <a:txBody>
                    <a:bodyPr/>
                    <a:lstStyle/>
                    <a:p>
                      <a:r>
                        <a:rPr lang="en-US" dirty="0"/>
                        <a:t>Bank of America (BAC)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Wells Fargo (WFC)</a:t>
                      </a:r>
                    </a:p>
                  </a:txBody>
                  <a:tcPr/>
                </a:tc>
                <a:extLst>
                  <a:ext uri="{0D108BD9-81ED-4DB2-BD59-A6C34878D82A}">
                    <a16:rowId xmlns:a16="http://schemas.microsoft.com/office/drawing/2014/main" val="8540502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Integrated Oil &amp; Gas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ExxonMobil (XOM)</a:t>
                      </a:r>
                    </a:p>
                  </a:txBody>
                  <a:tcPr/>
                </a:tc>
                <a:tc>
                  <a:txBody>
                    <a:bodyPr/>
                    <a:lstStyle/>
                    <a:p>
                      <a:r>
                        <a:rPr lang="en-US" dirty="0"/>
                        <a:t>Chevron (CVX)</a:t>
                      </a:r>
                    </a:p>
                  </a:txBody>
                  <a:tcPr/>
                </a:tc>
                <a:extLst>
                  <a:ext uri="{0D108BD9-81ED-4DB2-BD59-A6C34878D82A}">
                    <a16:rowId xmlns:a16="http://schemas.microsoft.com/office/drawing/2014/main" val="19708509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Telecommunications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AT&amp;T (T)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T-Mobile (TMUS)</a:t>
                      </a:r>
                    </a:p>
                  </a:txBody>
                  <a:tcPr/>
                </a:tc>
                <a:extLst>
                  <a:ext uri="{0D108BD9-81ED-4DB2-BD59-A6C34878D82A}">
                    <a16:rowId xmlns:a16="http://schemas.microsoft.com/office/drawing/2014/main" val="6238843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Entertainment</a:t>
                      </a:r>
                    </a:p>
                  </a:txBody>
                  <a:tcPr/>
                </a:tc>
                <a:tc>
                  <a:txBody>
                    <a:bodyPr/>
                    <a:lstStyle/>
                    <a:p>
                      <a:r>
                        <a:rPr lang="en-US" dirty="0"/>
                        <a:t>Disney (DIS)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Netflix (NFLX)</a:t>
                      </a:r>
                    </a:p>
                  </a:txBody>
                  <a:tcPr/>
                </a:tc>
                <a:extLst>
                  <a:ext uri="{0D108BD9-81ED-4DB2-BD59-A6C34878D82A}">
                    <a16:rowId xmlns:a16="http://schemas.microsoft.com/office/drawing/2014/main" val="34368754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Restaurants</a:t>
                      </a:r>
                    </a:p>
                  </a:txBody>
                  <a:tcPr/>
                </a:tc>
                <a:tc>
                  <a:txBody>
                    <a:bodyPr/>
                    <a:lstStyle/>
                    <a:p>
                      <a:r>
                        <a:rPr lang="en-US" dirty="0"/>
                        <a:t>McDonald (MCD)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Starbucks (SBUX)</a:t>
                      </a:r>
                    </a:p>
                  </a:txBody>
                  <a:tcPr/>
                </a:tc>
                <a:extLst>
                  <a:ext uri="{0D108BD9-81ED-4DB2-BD59-A6C34878D82A}">
                    <a16:rowId xmlns:a16="http://schemas.microsoft.com/office/drawing/2014/main" val="8188186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Household Products</a:t>
                      </a:r>
                    </a:p>
                  </a:txBody>
                  <a:tcPr/>
                </a:tc>
                <a:tc>
                  <a:txBody>
                    <a:bodyPr/>
                    <a:lstStyle/>
                    <a:p>
                      <a:r>
                        <a:rPr lang="en-US" dirty="0"/>
                        <a:t>Procter &amp; Gamble (PG)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Colgate-Palmolive (PL)</a:t>
                      </a:r>
                    </a:p>
                  </a:txBody>
                  <a:tcPr/>
                </a:tc>
                <a:extLst>
                  <a:ext uri="{0D108BD9-81ED-4DB2-BD59-A6C34878D82A}">
                    <a16:rowId xmlns:a16="http://schemas.microsoft.com/office/drawing/2014/main" val="39471572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Pharmaceuticals</a:t>
                      </a:r>
                    </a:p>
                  </a:txBody>
                  <a:tcPr/>
                </a:tc>
                <a:tc>
                  <a:txBody>
                    <a:bodyPr/>
                    <a:lstStyle/>
                    <a:p>
                      <a:r>
                        <a:rPr lang="en-US" dirty="0"/>
                        <a:t>Johnson &amp; Johnson (JNJ)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Pfizer (PFE)</a:t>
                      </a:r>
                    </a:p>
                  </a:txBody>
                  <a:tcPr/>
                </a:tc>
                <a:extLst>
                  <a:ext uri="{0D108BD9-81ED-4DB2-BD59-A6C34878D82A}">
                    <a16:rowId xmlns:a16="http://schemas.microsoft.com/office/drawing/2014/main" val="19052840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Airlines</a:t>
                      </a:r>
                    </a:p>
                  </a:txBody>
                  <a:tcPr/>
                </a:tc>
                <a:tc>
                  <a:txBody>
                    <a:bodyPr/>
                    <a:lstStyle/>
                    <a:p>
                      <a:r>
                        <a:rPr lang="en-US" dirty="0"/>
                        <a:t>American Airlines (AAL)</a:t>
                      </a:r>
                    </a:p>
                  </a:txBody>
                  <a:tcPr/>
                </a:tc>
                <a:tc>
                  <a:txBody>
                    <a:bodyPr/>
                    <a:lstStyle/>
                    <a:p>
                      <a:r>
                        <a:rPr lang="en-US" dirty="0"/>
                        <a:t>Delta Airlines (DAL</a:t>
                      </a:r>
                    </a:p>
                  </a:txBody>
                  <a:tcPr/>
                </a:tc>
                <a:extLst>
                  <a:ext uri="{0D108BD9-81ED-4DB2-BD59-A6C34878D82A}">
                    <a16:rowId xmlns:a16="http://schemas.microsoft.com/office/drawing/2014/main" val="21438018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Soft Drinks</a:t>
                      </a:r>
                    </a:p>
                  </a:txBody>
                  <a:tcPr/>
                </a:tc>
                <a:tc>
                  <a:txBody>
                    <a:bodyPr/>
                    <a:lstStyle/>
                    <a:p>
                      <a:r>
                        <a:rPr lang="en-US" dirty="0"/>
                        <a:t>Coca Cola (KO)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Pepsi (PEP)</a:t>
                      </a:r>
                    </a:p>
                  </a:txBody>
                  <a:tcPr/>
                </a:tc>
                <a:extLst>
                  <a:ext uri="{0D108BD9-81ED-4DB2-BD59-A6C34878D82A}">
                    <a16:rowId xmlns:a16="http://schemas.microsoft.com/office/drawing/2014/main" val="17937816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Hypermarkets and Super Centers</a:t>
                      </a:r>
                    </a:p>
                  </a:txBody>
                  <a:tcPr/>
                </a:tc>
                <a:tc>
                  <a:txBody>
                    <a:bodyPr/>
                    <a:lstStyle/>
                    <a:p>
                      <a:r>
                        <a:rPr lang="en-US" dirty="0"/>
                        <a:t>Walmart (WMT) </a:t>
                      </a:r>
                    </a:p>
                  </a:txBody>
                  <a:tcPr/>
                </a:tc>
                <a:tc>
                  <a:txBody>
                    <a:bodyPr/>
                    <a:lstStyle/>
                    <a:p>
                      <a:r>
                        <a:rPr lang="en-US" dirty="0"/>
                        <a:t>Costco (COST) </a:t>
                      </a:r>
                    </a:p>
                  </a:txBody>
                  <a:tcPr/>
                </a:tc>
                <a:extLst>
                  <a:ext uri="{0D108BD9-81ED-4DB2-BD59-A6C34878D82A}">
                    <a16:rowId xmlns:a16="http://schemas.microsoft.com/office/drawing/2014/main" val="4038561704"/>
                  </a:ext>
                </a:extLst>
              </a:tr>
            </a:tbl>
          </a:graphicData>
        </a:graphic>
      </p:graphicFrame>
    </p:spTree>
    <p:extLst>
      <p:ext uri="{BB962C8B-B14F-4D97-AF65-F5344CB8AC3E}">
        <p14:creationId xmlns:p14="http://schemas.microsoft.com/office/powerpoint/2010/main" val="42025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44D4B-F7B3-D144-92A9-7B9C6047889A}"/>
              </a:ext>
            </a:extLst>
          </p:cNvPr>
          <p:cNvSpPr>
            <a:spLocks noGrp="1"/>
          </p:cNvSpPr>
          <p:nvPr>
            <p:ph type="title"/>
          </p:nvPr>
        </p:nvSpPr>
        <p:spPr/>
        <p:txBody>
          <a:bodyPr/>
          <a:lstStyle/>
          <a:p>
            <a:r>
              <a:rPr lang="en-US" dirty="0"/>
              <a:t>A view of the  </a:t>
            </a:r>
            <a:r>
              <a:rPr lang="en-US" dirty="0" err="1"/>
              <a:t>Dataframes</a:t>
            </a:r>
            <a:endParaRPr lang="en-US" dirty="0"/>
          </a:p>
        </p:txBody>
      </p:sp>
      <p:sp>
        <p:nvSpPr>
          <p:cNvPr id="7" name="Content Placeholder 6">
            <a:extLst>
              <a:ext uri="{FF2B5EF4-FFF2-40B4-BE49-F238E27FC236}">
                <a16:creationId xmlns:a16="http://schemas.microsoft.com/office/drawing/2014/main" id="{80FBBB65-6FB0-C54C-9063-4678ED9C498A}"/>
              </a:ext>
            </a:extLst>
          </p:cNvPr>
          <p:cNvSpPr>
            <a:spLocks noGrp="1"/>
          </p:cNvSpPr>
          <p:nvPr>
            <p:ph idx="1"/>
          </p:nvPr>
        </p:nvSpPr>
        <p:spPr>
          <a:xfrm>
            <a:off x="838200" y="1825624"/>
            <a:ext cx="10515600" cy="4862851"/>
          </a:xfrm>
        </p:spPr>
        <p:txBody>
          <a:bodyPr>
            <a:normAutofit/>
          </a:bodyPr>
          <a:lstStyle/>
          <a:p>
            <a:r>
              <a:rPr lang="en-US" dirty="0"/>
              <a:t>Price</a:t>
            </a:r>
          </a:p>
          <a:p>
            <a:endParaRPr lang="en-US" dirty="0"/>
          </a:p>
          <a:p>
            <a:endParaRPr lang="en-US" dirty="0"/>
          </a:p>
          <a:p>
            <a:endParaRPr lang="en-US" dirty="0"/>
          </a:p>
          <a:p>
            <a:pPr marL="0" indent="0">
              <a:buNone/>
            </a:pPr>
            <a:endParaRPr lang="en-US" dirty="0"/>
          </a:p>
          <a:p>
            <a:r>
              <a:rPr lang="en-US" sz="3200" dirty="0"/>
              <a:t>Returns</a:t>
            </a:r>
          </a:p>
          <a:p>
            <a:pPr marL="0" indent="0">
              <a:buNone/>
            </a:pPr>
            <a:r>
              <a:rPr lang="en-US" dirty="0"/>
              <a:t> </a:t>
            </a:r>
          </a:p>
        </p:txBody>
      </p:sp>
      <p:pic>
        <p:nvPicPr>
          <p:cNvPr id="9" name="Picture 8">
            <a:extLst>
              <a:ext uri="{FF2B5EF4-FFF2-40B4-BE49-F238E27FC236}">
                <a16:creationId xmlns:a16="http://schemas.microsoft.com/office/drawing/2014/main" id="{59D5F2C4-3CE7-1541-B730-6523CFA79F5A}"/>
              </a:ext>
            </a:extLst>
          </p:cNvPr>
          <p:cNvPicPr>
            <a:picLocks noChangeAspect="1"/>
          </p:cNvPicPr>
          <p:nvPr/>
        </p:nvPicPr>
        <p:blipFill>
          <a:blip r:embed="rId2"/>
          <a:stretch>
            <a:fillRect/>
          </a:stretch>
        </p:blipFill>
        <p:spPr>
          <a:xfrm>
            <a:off x="838200" y="2188110"/>
            <a:ext cx="6807200" cy="2235200"/>
          </a:xfrm>
          <a:prstGeom prst="rect">
            <a:avLst/>
          </a:prstGeom>
        </p:spPr>
      </p:pic>
      <p:pic>
        <p:nvPicPr>
          <p:cNvPr id="10" name="Picture 9">
            <a:extLst>
              <a:ext uri="{FF2B5EF4-FFF2-40B4-BE49-F238E27FC236}">
                <a16:creationId xmlns:a16="http://schemas.microsoft.com/office/drawing/2014/main" id="{7C6F8B8D-F3F6-644C-9C90-49CC681E48F2}"/>
              </a:ext>
            </a:extLst>
          </p:cNvPr>
          <p:cNvPicPr>
            <a:picLocks noChangeAspect="1"/>
          </p:cNvPicPr>
          <p:nvPr/>
        </p:nvPicPr>
        <p:blipFill>
          <a:blip r:embed="rId3"/>
          <a:stretch>
            <a:fillRect/>
          </a:stretch>
        </p:blipFill>
        <p:spPr>
          <a:xfrm>
            <a:off x="838200" y="4785796"/>
            <a:ext cx="5016500" cy="2120900"/>
          </a:xfrm>
          <a:prstGeom prst="rect">
            <a:avLst/>
          </a:prstGeom>
        </p:spPr>
      </p:pic>
    </p:spTree>
    <p:extLst>
      <p:ext uri="{BB962C8B-B14F-4D97-AF65-F5344CB8AC3E}">
        <p14:creationId xmlns:p14="http://schemas.microsoft.com/office/powerpoint/2010/main" val="2676807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73934-0984-994E-820C-858362E15F3C}"/>
              </a:ext>
            </a:extLst>
          </p:cNvPr>
          <p:cNvSpPr>
            <a:spLocks noGrp="1"/>
          </p:cNvSpPr>
          <p:nvPr>
            <p:ph type="title"/>
          </p:nvPr>
        </p:nvSpPr>
        <p:spPr/>
        <p:txBody>
          <a:bodyPr/>
          <a:lstStyle/>
          <a:p>
            <a:r>
              <a:rPr lang="en-US" dirty="0"/>
              <a:t>Plot of monthly returns of all assets </a:t>
            </a:r>
          </a:p>
        </p:txBody>
      </p:sp>
      <p:sp>
        <p:nvSpPr>
          <p:cNvPr id="3" name="Content Placeholder 2">
            <a:extLst>
              <a:ext uri="{FF2B5EF4-FFF2-40B4-BE49-F238E27FC236}">
                <a16:creationId xmlns:a16="http://schemas.microsoft.com/office/drawing/2014/main" id="{3EB765A2-3EB1-C140-BA6C-2FE5E0F9BF44}"/>
              </a:ext>
            </a:extLst>
          </p:cNvPr>
          <p:cNvSpPr>
            <a:spLocks noGrp="1"/>
          </p:cNvSpPr>
          <p:nvPr>
            <p:ph idx="1"/>
          </p:nvPr>
        </p:nvSpPr>
        <p:spPr>
          <a:xfrm>
            <a:off x="838200" y="1325366"/>
            <a:ext cx="10515600" cy="5435030"/>
          </a:xfrm>
        </p:spPr>
        <p:txBody>
          <a:bodyPr>
            <a:normAutofit/>
          </a:bodyPr>
          <a:lstStyle/>
          <a:p>
            <a:endParaRPr lang="en-US" dirty="0"/>
          </a:p>
          <a:p>
            <a:endParaRPr lang="en-US" dirty="0"/>
          </a:p>
          <a:p>
            <a:endParaRPr lang="en-US" dirty="0"/>
          </a:p>
          <a:p>
            <a:endParaRPr lang="en-US" dirty="0"/>
          </a:p>
          <a:p>
            <a:endParaRPr lang="en-US" dirty="0"/>
          </a:p>
          <a:p>
            <a:endParaRPr lang="en-US" dirty="0"/>
          </a:p>
          <a:p>
            <a:pPr marL="0" indent="0">
              <a:buNone/>
            </a:pPr>
            <a:endParaRPr lang="en-US" dirty="0"/>
          </a:p>
          <a:p>
            <a:r>
              <a:rPr lang="en-US" dirty="0"/>
              <a:t>All assets are volatile and swing on average  +/- 10% monthly</a:t>
            </a:r>
          </a:p>
          <a:p>
            <a:r>
              <a:rPr lang="en-US" dirty="0"/>
              <a:t>This only appeals to a day trader </a:t>
            </a:r>
          </a:p>
          <a:p>
            <a:r>
              <a:rPr lang="en-US" dirty="0"/>
              <a:t>Long term investors are mostly interested in cumulative returns </a:t>
            </a:r>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DD190B8A-A3B5-5643-B174-0CB4968F0FEA}"/>
              </a:ext>
            </a:extLst>
          </p:cNvPr>
          <p:cNvPicPr>
            <a:picLocks noChangeAspect="1"/>
          </p:cNvPicPr>
          <p:nvPr/>
        </p:nvPicPr>
        <p:blipFill>
          <a:blip r:embed="rId2"/>
          <a:stretch>
            <a:fillRect/>
          </a:stretch>
        </p:blipFill>
        <p:spPr>
          <a:xfrm>
            <a:off x="838200" y="1325366"/>
            <a:ext cx="8935092" cy="3657600"/>
          </a:xfrm>
          <a:prstGeom prst="rect">
            <a:avLst/>
          </a:prstGeom>
        </p:spPr>
      </p:pic>
    </p:spTree>
    <p:extLst>
      <p:ext uri="{BB962C8B-B14F-4D97-AF65-F5344CB8AC3E}">
        <p14:creationId xmlns:p14="http://schemas.microsoft.com/office/powerpoint/2010/main" val="3944754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BD501-67A4-D142-8459-724804779140}"/>
              </a:ext>
            </a:extLst>
          </p:cNvPr>
          <p:cNvSpPr>
            <a:spLocks noGrp="1"/>
          </p:cNvSpPr>
          <p:nvPr>
            <p:ph type="title"/>
          </p:nvPr>
        </p:nvSpPr>
        <p:spPr>
          <a:xfrm>
            <a:off x="838200" y="365125"/>
            <a:ext cx="10515600" cy="919145"/>
          </a:xfrm>
        </p:spPr>
        <p:txBody>
          <a:bodyPr/>
          <a:lstStyle/>
          <a:p>
            <a:r>
              <a:rPr lang="en-US" dirty="0"/>
              <a:t>Monthly Return of 2 Oil &amp; Gas Assets </a:t>
            </a:r>
          </a:p>
        </p:txBody>
      </p:sp>
      <p:sp>
        <p:nvSpPr>
          <p:cNvPr id="3" name="Content Placeholder 2">
            <a:extLst>
              <a:ext uri="{FF2B5EF4-FFF2-40B4-BE49-F238E27FC236}">
                <a16:creationId xmlns:a16="http://schemas.microsoft.com/office/drawing/2014/main" id="{6389A364-1E15-6F49-B943-CD41378765D6}"/>
              </a:ext>
            </a:extLst>
          </p:cNvPr>
          <p:cNvSpPr>
            <a:spLocks noGrp="1"/>
          </p:cNvSpPr>
          <p:nvPr>
            <p:ph idx="1"/>
          </p:nvPr>
        </p:nvSpPr>
        <p:spPr>
          <a:xfrm>
            <a:off x="838200" y="1055670"/>
            <a:ext cx="10515600" cy="5121294"/>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Both assets have similar positive and negative returns </a:t>
            </a:r>
          </a:p>
          <a:p>
            <a:pPr marL="0" indent="0">
              <a:buNone/>
            </a:pPr>
            <a:endParaRPr lang="en-US" dirty="0"/>
          </a:p>
        </p:txBody>
      </p:sp>
      <p:pic>
        <p:nvPicPr>
          <p:cNvPr id="4" name="Picture 3">
            <a:extLst>
              <a:ext uri="{FF2B5EF4-FFF2-40B4-BE49-F238E27FC236}">
                <a16:creationId xmlns:a16="http://schemas.microsoft.com/office/drawing/2014/main" id="{E6E2522E-47A8-F04F-A183-90E97D0C20DB}"/>
              </a:ext>
            </a:extLst>
          </p:cNvPr>
          <p:cNvPicPr>
            <a:picLocks noChangeAspect="1"/>
          </p:cNvPicPr>
          <p:nvPr/>
        </p:nvPicPr>
        <p:blipFill>
          <a:blip r:embed="rId2"/>
          <a:stretch>
            <a:fillRect/>
          </a:stretch>
        </p:blipFill>
        <p:spPr>
          <a:xfrm>
            <a:off x="7350304" y="3059130"/>
            <a:ext cx="3941851" cy="2232062"/>
          </a:xfrm>
          <a:prstGeom prst="rect">
            <a:avLst/>
          </a:prstGeom>
        </p:spPr>
      </p:pic>
      <p:pic>
        <p:nvPicPr>
          <p:cNvPr id="5" name="Picture 4">
            <a:extLst>
              <a:ext uri="{FF2B5EF4-FFF2-40B4-BE49-F238E27FC236}">
                <a16:creationId xmlns:a16="http://schemas.microsoft.com/office/drawing/2014/main" id="{E0A0CD1D-9F3D-7045-A8D6-8FDF03422CA2}"/>
              </a:ext>
            </a:extLst>
          </p:cNvPr>
          <p:cNvPicPr>
            <a:picLocks noChangeAspect="1"/>
          </p:cNvPicPr>
          <p:nvPr/>
        </p:nvPicPr>
        <p:blipFill>
          <a:blip r:embed="rId3"/>
          <a:stretch>
            <a:fillRect/>
          </a:stretch>
        </p:blipFill>
        <p:spPr>
          <a:xfrm>
            <a:off x="7191911" y="1055669"/>
            <a:ext cx="4038599" cy="2003461"/>
          </a:xfrm>
          <a:prstGeom prst="rect">
            <a:avLst/>
          </a:prstGeom>
        </p:spPr>
      </p:pic>
      <p:pic>
        <p:nvPicPr>
          <p:cNvPr id="6" name="Picture 5">
            <a:extLst>
              <a:ext uri="{FF2B5EF4-FFF2-40B4-BE49-F238E27FC236}">
                <a16:creationId xmlns:a16="http://schemas.microsoft.com/office/drawing/2014/main" id="{4A9D69E7-547F-E743-8E2D-5112C3970DB4}"/>
              </a:ext>
            </a:extLst>
          </p:cNvPr>
          <p:cNvPicPr>
            <a:picLocks noChangeAspect="1"/>
          </p:cNvPicPr>
          <p:nvPr/>
        </p:nvPicPr>
        <p:blipFill>
          <a:blip r:embed="rId4"/>
          <a:stretch>
            <a:fillRect/>
          </a:stretch>
        </p:blipFill>
        <p:spPr>
          <a:xfrm>
            <a:off x="838200" y="1137862"/>
            <a:ext cx="5486400" cy="3657600"/>
          </a:xfrm>
          <a:prstGeom prst="rect">
            <a:avLst/>
          </a:prstGeom>
        </p:spPr>
      </p:pic>
    </p:spTree>
    <p:extLst>
      <p:ext uri="{BB962C8B-B14F-4D97-AF65-F5344CB8AC3E}">
        <p14:creationId xmlns:p14="http://schemas.microsoft.com/office/powerpoint/2010/main" val="2909777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EE99F-B8A6-1549-8B17-30A6DD1D331F}"/>
              </a:ext>
            </a:extLst>
          </p:cNvPr>
          <p:cNvSpPr>
            <a:spLocks noGrp="1"/>
          </p:cNvSpPr>
          <p:nvPr>
            <p:ph type="title"/>
          </p:nvPr>
        </p:nvSpPr>
        <p:spPr>
          <a:xfrm>
            <a:off x="838200" y="365126"/>
            <a:ext cx="10515600" cy="1111784"/>
          </a:xfrm>
        </p:spPr>
        <p:txBody>
          <a:bodyPr>
            <a:normAutofit fontScale="90000"/>
          </a:bodyPr>
          <a:lstStyle/>
          <a:p>
            <a:r>
              <a:rPr lang="en-US" dirty="0"/>
              <a:t>Plot of 10 years cumulative Return of all assets </a:t>
            </a:r>
          </a:p>
        </p:txBody>
      </p:sp>
      <p:sp>
        <p:nvSpPr>
          <p:cNvPr id="3" name="Content Placeholder 2">
            <a:extLst>
              <a:ext uri="{FF2B5EF4-FFF2-40B4-BE49-F238E27FC236}">
                <a16:creationId xmlns:a16="http://schemas.microsoft.com/office/drawing/2014/main" id="{B05DB370-19CB-084C-95F2-52C4C6313F79}"/>
              </a:ext>
            </a:extLst>
          </p:cNvPr>
          <p:cNvSpPr>
            <a:spLocks noGrp="1"/>
          </p:cNvSpPr>
          <p:nvPr>
            <p:ph idx="1"/>
          </p:nvPr>
        </p:nvSpPr>
        <p:spPr>
          <a:xfrm>
            <a:off x="1179818" y="1853859"/>
            <a:ext cx="10515600" cy="4351338"/>
          </a:xfrm>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All assets have &gt;100% return within 10years</a:t>
            </a:r>
          </a:p>
          <a:p>
            <a:r>
              <a:rPr lang="en-US" dirty="0"/>
              <a:t>The best performing asset return  &gt;300%</a:t>
            </a:r>
          </a:p>
          <a:p>
            <a:r>
              <a:rPr lang="en-US" dirty="0"/>
              <a:t>The least performing asset return  ~150%</a:t>
            </a:r>
          </a:p>
        </p:txBody>
      </p:sp>
      <p:pic>
        <p:nvPicPr>
          <p:cNvPr id="4" name="Picture 3">
            <a:extLst>
              <a:ext uri="{FF2B5EF4-FFF2-40B4-BE49-F238E27FC236}">
                <a16:creationId xmlns:a16="http://schemas.microsoft.com/office/drawing/2014/main" id="{4555CFFF-2FB0-1145-8B84-01AE2C88182C}"/>
              </a:ext>
            </a:extLst>
          </p:cNvPr>
          <p:cNvPicPr>
            <a:picLocks noChangeAspect="1"/>
          </p:cNvPicPr>
          <p:nvPr/>
        </p:nvPicPr>
        <p:blipFill>
          <a:blip r:embed="rId2"/>
          <a:stretch>
            <a:fillRect/>
          </a:stretch>
        </p:blipFill>
        <p:spPr>
          <a:xfrm>
            <a:off x="496582" y="1148135"/>
            <a:ext cx="8965915" cy="3752637"/>
          </a:xfrm>
          <a:prstGeom prst="rect">
            <a:avLst/>
          </a:prstGeom>
        </p:spPr>
      </p:pic>
    </p:spTree>
    <p:extLst>
      <p:ext uri="{BB962C8B-B14F-4D97-AF65-F5344CB8AC3E}">
        <p14:creationId xmlns:p14="http://schemas.microsoft.com/office/powerpoint/2010/main" val="4157929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A418-4E7E-2C4E-B5C5-41272CB924EE}"/>
              </a:ext>
            </a:extLst>
          </p:cNvPr>
          <p:cNvSpPr>
            <a:spLocks noGrp="1"/>
          </p:cNvSpPr>
          <p:nvPr>
            <p:ph type="title"/>
          </p:nvPr>
        </p:nvSpPr>
        <p:spPr>
          <a:xfrm>
            <a:off x="838200" y="365126"/>
            <a:ext cx="10515600" cy="1001337"/>
          </a:xfrm>
        </p:spPr>
        <p:txBody>
          <a:bodyPr/>
          <a:lstStyle/>
          <a:p>
            <a:r>
              <a:rPr lang="en-US" dirty="0"/>
              <a:t>Aggregated Standard Deviation or Volatility </a:t>
            </a:r>
          </a:p>
        </p:txBody>
      </p:sp>
      <p:sp>
        <p:nvSpPr>
          <p:cNvPr id="3" name="Content Placeholder 2">
            <a:extLst>
              <a:ext uri="{FF2B5EF4-FFF2-40B4-BE49-F238E27FC236}">
                <a16:creationId xmlns:a16="http://schemas.microsoft.com/office/drawing/2014/main" id="{1643B42A-EBDD-E74A-9B20-787AF1A9F5C1}"/>
              </a:ext>
            </a:extLst>
          </p:cNvPr>
          <p:cNvSpPr>
            <a:spLocks noGrp="1"/>
          </p:cNvSpPr>
          <p:nvPr>
            <p:ph idx="1"/>
          </p:nvPr>
        </p:nvSpPr>
        <p:spPr>
          <a:xfrm>
            <a:off x="766281" y="1582221"/>
            <a:ext cx="10515600" cy="5003514"/>
          </a:xfrm>
        </p:spPr>
        <p:txBody>
          <a:bodyPr>
            <a:normAutofit/>
          </a:bodyPr>
          <a:lstStyle/>
          <a:p>
            <a:pPr marL="0" indent="0">
              <a:buNone/>
            </a:pPr>
            <a:endParaRPr lang="en-US" dirty="0"/>
          </a:p>
          <a:p>
            <a:endParaRPr lang="en-US" dirty="0"/>
          </a:p>
          <a:p>
            <a:endParaRPr lang="en-US" dirty="0"/>
          </a:p>
          <a:p>
            <a:endParaRPr lang="en-US" dirty="0"/>
          </a:p>
          <a:p>
            <a:endParaRPr lang="en-US" dirty="0"/>
          </a:p>
          <a:p>
            <a:endParaRPr lang="en-US" dirty="0"/>
          </a:p>
          <a:p>
            <a:endParaRPr lang="en-US" dirty="0"/>
          </a:p>
          <a:p>
            <a:r>
              <a:rPr lang="en-US" dirty="0"/>
              <a:t>All within 3.5 to 5.5% with the 2 oil &amp; gas assets having the highest risk</a:t>
            </a:r>
          </a:p>
          <a:p>
            <a:r>
              <a:rPr lang="en-US" sz="2400" i="1" dirty="0"/>
              <a:t>Speculators and day traders love risky assets while long term</a:t>
            </a:r>
          </a:p>
          <a:p>
            <a:pPr marL="0" indent="0">
              <a:buNone/>
            </a:pPr>
            <a:endParaRPr lang="en-US" dirty="0"/>
          </a:p>
        </p:txBody>
      </p:sp>
      <p:pic>
        <p:nvPicPr>
          <p:cNvPr id="4" name="Picture 3">
            <a:extLst>
              <a:ext uri="{FF2B5EF4-FFF2-40B4-BE49-F238E27FC236}">
                <a16:creationId xmlns:a16="http://schemas.microsoft.com/office/drawing/2014/main" id="{D447A383-5AC6-EF4E-994F-E348BAF41CEF}"/>
              </a:ext>
            </a:extLst>
          </p:cNvPr>
          <p:cNvPicPr>
            <a:picLocks noChangeAspect="1"/>
          </p:cNvPicPr>
          <p:nvPr/>
        </p:nvPicPr>
        <p:blipFill>
          <a:blip r:embed="rId2"/>
          <a:stretch>
            <a:fillRect/>
          </a:stretch>
        </p:blipFill>
        <p:spPr>
          <a:xfrm>
            <a:off x="239730" y="1143196"/>
            <a:ext cx="6012123" cy="3757577"/>
          </a:xfrm>
          <a:prstGeom prst="rect">
            <a:avLst/>
          </a:prstGeom>
        </p:spPr>
      </p:pic>
      <p:pic>
        <p:nvPicPr>
          <p:cNvPr id="5" name="Picture 4">
            <a:extLst>
              <a:ext uri="{FF2B5EF4-FFF2-40B4-BE49-F238E27FC236}">
                <a16:creationId xmlns:a16="http://schemas.microsoft.com/office/drawing/2014/main" id="{25DFCF9E-0669-D247-8417-56675755C1D8}"/>
              </a:ext>
            </a:extLst>
          </p:cNvPr>
          <p:cNvPicPr>
            <a:picLocks noChangeAspect="1"/>
          </p:cNvPicPr>
          <p:nvPr/>
        </p:nvPicPr>
        <p:blipFill>
          <a:blip r:embed="rId3"/>
          <a:stretch>
            <a:fillRect/>
          </a:stretch>
        </p:blipFill>
        <p:spPr>
          <a:xfrm>
            <a:off x="5638770" y="1143197"/>
            <a:ext cx="6012123" cy="3942512"/>
          </a:xfrm>
          <a:prstGeom prst="rect">
            <a:avLst/>
          </a:prstGeom>
        </p:spPr>
      </p:pic>
    </p:spTree>
    <p:extLst>
      <p:ext uri="{BB962C8B-B14F-4D97-AF65-F5344CB8AC3E}">
        <p14:creationId xmlns:p14="http://schemas.microsoft.com/office/powerpoint/2010/main" val="2163461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2BB06-5706-8E45-9B30-F37A3E1B6A12}"/>
              </a:ext>
            </a:extLst>
          </p:cNvPr>
          <p:cNvSpPr>
            <a:spLocks noGrp="1"/>
          </p:cNvSpPr>
          <p:nvPr>
            <p:ph type="title"/>
          </p:nvPr>
        </p:nvSpPr>
        <p:spPr>
          <a:xfrm>
            <a:off x="838200" y="365126"/>
            <a:ext cx="10515600" cy="1001338"/>
          </a:xfrm>
        </p:spPr>
        <p:txBody>
          <a:bodyPr/>
          <a:lstStyle/>
          <a:p>
            <a:r>
              <a:rPr lang="en-US" dirty="0"/>
              <a:t>Correlation Matrix of All Assets </a:t>
            </a:r>
          </a:p>
        </p:txBody>
      </p:sp>
      <p:sp>
        <p:nvSpPr>
          <p:cNvPr id="3" name="Content Placeholder 2">
            <a:extLst>
              <a:ext uri="{FF2B5EF4-FFF2-40B4-BE49-F238E27FC236}">
                <a16:creationId xmlns:a16="http://schemas.microsoft.com/office/drawing/2014/main" id="{971D751F-79D8-1E49-B651-29F593965A38}"/>
              </a:ext>
            </a:extLst>
          </p:cNvPr>
          <p:cNvSpPr>
            <a:spLocks noGrp="1"/>
          </p:cNvSpPr>
          <p:nvPr>
            <p:ph idx="1"/>
          </p:nvPr>
        </p:nvSpPr>
        <p:spPr>
          <a:xfrm>
            <a:off x="838200" y="1366463"/>
            <a:ext cx="10515600" cy="4810500"/>
          </a:xfrm>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 measure of linear relationship between 2 assets…what is the impact of a change on one asset on the other asset?</a:t>
            </a:r>
          </a:p>
          <a:p>
            <a:r>
              <a:rPr lang="en-US" dirty="0"/>
              <a:t>Notice the level of correlation among assets within the same industry</a:t>
            </a:r>
          </a:p>
        </p:txBody>
      </p:sp>
      <p:pic>
        <p:nvPicPr>
          <p:cNvPr id="4" name="Picture 3">
            <a:extLst>
              <a:ext uri="{FF2B5EF4-FFF2-40B4-BE49-F238E27FC236}">
                <a16:creationId xmlns:a16="http://schemas.microsoft.com/office/drawing/2014/main" id="{7CEF1E0A-3027-2240-AC80-E9AB4386806E}"/>
              </a:ext>
            </a:extLst>
          </p:cNvPr>
          <p:cNvPicPr>
            <a:picLocks noChangeAspect="1"/>
          </p:cNvPicPr>
          <p:nvPr/>
        </p:nvPicPr>
        <p:blipFill>
          <a:blip r:embed="rId2"/>
          <a:stretch>
            <a:fillRect/>
          </a:stretch>
        </p:blipFill>
        <p:spPr>
          <a:xfrm>
            <a:off x="753437" y="1189234"/>
            <a:ext cx="8318644" cy="3657600"/>
          </a:xfrm>
          <a:prstGeom prst="rect">
            <a:avLst/>
          </a:prstGeom>
        </p:spPr>
      </p:pic>
      <mc:AlternateContent xmlns:mc="http://schemas.openxmlformats.org/markup-compatibility/2006">
        <mc:Choice xmlns:p14="http://schemas.microsoft.com/office/powerpoint/2010/main" Requires="p14">
          <p:contentPart p14:bwMode="auto" r:id="rId3">
            <p14:nvContentPartPr>
              <p14:cNvPr id="13" name="Ink 12">
                <a:extLst>
                  <a:ext uri="{FF2B5EF4-FFF2-40B4-BE49-F238E27FC236}">
                    <a16:creationId xmlns:a16="http://schemas.microsoft.com/office/drawing/2014/main" id="{529CE51E-1ABF-1B48-BBFF-40793C3332AD}"/>
                  </a:ext>
                </a:extLst>
              </p14:cNvPr>
              <p14:cNvContentPartPr/>
              <p14:nvPr/>
            </p14:nvContentPartPr>
            <p14:xfrm>
              <a:off x="1930267" y="1564443"/>
              <a:ext cx="1498680" cy="963360"/>
            </p14:xfrm>
          </p:contentPart>
        </mc:Choice>
        <mc:Fallback>
          <p:pic>
            <p:nvPicPr>
              <p:cNvPr id="13" name="Ink 12">
                <a:extLst>
                  <a:ext uri="{FF2B5EF4-FFF2-40B4-BE49-F238E27FC236}">
                    <a16:creationId xmlns:a16="http://schemas.microsoft.com/office/drawing/2014/main" id="{529CE51E-1ABF-1B48-BBFF-40793C3332AD}"/>
                  </a:ext>
                </a:extLst>
              </p:cNvPr>
              <p:cNvPicPr/>
              <p:nvPr/>
            </p:nvPicPr>
            <p:blipFill>
              <a:blip r:embed="rId4"/>
              <a:stretch>
                <a:fillRect/>
              </a:stretch>
            </p:blipFill>
            <p:spPr>
              <a:xfrm>
                <a:off x="1921627" y="1555443"/>
                <a:ext cx="1516320" cy="981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69DC6C9A-FBDC-EB48-BE92-B74B1CB7304B}"/>
                  </a:ext>
                </a:extLst>
              </p14:cNvPr>
              <p14:cNvContentPartPr/>
              <p14:nvPr/>
            </p14:nvContentPartPr>
            <p14:xfrm>
              <a:off x="3632347" y="2622483"/>
              <a:ext cx="1487160" cy="785880"/>
            </p14:xfrm>
          </p:contentPart>
        </mc:Choice>
        <mc:Fallback>
          <p:pic>
            <p:nvPicPr>
              <p:cNvPr id="15" name="Ink 14">
                <a:extLst>
                  <a:ext uri="{FF2B5EF4-FFF2-40B4-BE49-F238E27FC236}">
                    <a16:creationId xmlns:a16="http://schemas.microsoft.com/office/drawing/2014/main" id="{69DC6C9A-FBDC-EB48-BE92-B74B1CB7304B}"/>
                  </a:ext>
                </a:extLst>
              </p:cNvPr>
              <p:cNvPicPr/>
              <p:nvPr/>
            </p:nvPicPr>
            <p:blipFill>
              <a:blip r:embed="rId6"/>
              <a:stretch>
                <a:fillRect/>
              </a:stretch>
            </p:blipFill>
            <p:spPr>
              <a:xfrm>
                <a:off x="3623707" y="2613483"/>
                <a:ext cx="1504800" cy="803520"/>
              </a:xfrm>
              <a:prstGeom prst="rect">
                <a:avLst/>
              </a:prstGeom>
            </p:spPr>
          </p:pic>
        </mc:Fallback>
      </mc:AlternateContent>
    </p:spTree>
    <p:extLst>
      <p:ext uri="{BB962C8B-B14F-4D97-AF65-F5344CB8AC3E}">
        <p14:creationId xmlns:p14="http://schemas.microsoft.com/office/powerpoint/2010/main" val="32879886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TotalTime>
  <Words>668</Words>
  <Application>Microsoft Macintosh PowerPoint</Application>
  <PresentationFormat>Widescreen</PresentationFormat>
  <Paragraphs>141</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Predictive Analysis of 20 Large Cap US Assets </vt:lpstr>
      <vt:lpstr>Objective &amp; Scope</vt:lpstr>
      <vt:lpstr>Assets Included in the Analysis: S&amp;P500 (^GSPC)</vt:lpstr>
      <vt:lpstr>A view of the  Dataframes</vt:lpstr>
      <vt:lpstr>Plot of monthly returns of all assets </vt:lpstr>
      <vt:lpstr>Monthly Return of 2 Oil &amp; Gas Assets </vt:lpstr>
      <vt:lpstr>Plot of 10 years cumulative Return of all assets </vt:lpstr>
      <vt:lpstr>Aggregated Standard Deviation or Volatility </vt:lpstr>
      <vt:lpstr>Correlation Matrix of All Assets </vt:lpstr>
      <vt:lpstr>Predict the future Price of 2 assets with relative high and low STD – CVX and PG</vt:lpstr>
      <vt:lpstr>Predict the future Price of 2 assets with relative high and low STD – CVX and PG</vt:lpstr>
      <vt:lpstr>Integrity of Data of the 2 Assets </vt:lpstr>
      <vt:lpstr>Conclusions ---WIP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Analysis of 20 Large Cap US Assets </dc:title>
  <dc:creator>Tunde Adebayo</dc:creator>
  <cp:lastModifiedBy>Tunde Adebayo</cp:lastModifiedBy>
  <cp:revision>30</cp:revision>
  <dcterms:created xsi:type="dcterms:W3CDTF">2020-06-18T18:11:08Z</dcterms:created>
  <dcterms:modified xsi:type="dcterms:W3CDTF">2020-06-19T02:32:38Z</dcterms:modified>
</cp:coreProperties>
</file>